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La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1" roundtripDataSignature="AMtx7mjSwarYa4Kquy8OGDf6HYLg4hFl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E0C6C1-C2AD-45E5-BB97-B0EA7D96EA51}">
  <a:tblStyle styleId="{9BE0C6C1-C2AD-45E5-BB97-B0EA7D96EA51}"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Lato-boldItalic.fntdata"/><Relationship Id="rId21"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ato-regular.fntdata"/><Relationship Id="rId16" Type="http://schemas.openxmlformats.org/officeDocument/2006/relationships/slide" Target="slides/slide11.xml"/><Relationship Id="rId19" Type="http://schemas.openxmlformats.org/officeDocument/2006/relationships/font" Target="fonts/Lato-italic.fntdata"/><Relationship Id="rId18" Type="http://schemas.openxmlformats.org/officeDocument/2006/relationships/font" Target="fonts/La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Calibri"/>
              <a:buNone/>
            </a:pPr>
            <a:r>
              <a:rPr lang="en-US"/>
              <a:t>Nehal</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4fff8d947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g114fff8d947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57" name="Google Shape;457;g114fff8d947_1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14fff8d947_6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114fff8d947_6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65" name="Google Shape;465;g114fff8d947_6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Nehal [1]:</a:t>
            </a:r>
            <a:endParaRPr/>
          </a:p>
          <a:p>
            <a:pPr indent="0" lvl="0" marL="0" rtl="0" algn="l">
              <a:lnSpc>
                <a:spcPct val="100000"/>
              </a:lnSpc>
              <a:spcBef>
                <a:spcPts val="0"/>
              </a:spcBef>
              <a:spcAft>
                <a:spcPts val="0"/>
              </a:spcAft>
              <a:buClr>
                <a:schemeClr val="dk1"/>
              </a:buClr>
              <a:buSzPts val="1400"/>
              <a:buFont typeface="Calibri"/>
              <a:buNone/>
            </a:pPr>
            <a:r>
              <a:rPr lang="en-US"/>
              <a:t>We feel sorry for our skin. Academic Stress has lead to poor skin </a:t>
            </a:r>
            <a:r>
              <a:rPr lang="en-US"/>
              <a:t>condition</a:t>
            </a:r>
            <a:r>
              <a:rPr lang="en-US"/>
              <a:t> and we are in dire need of good skincare products. There is a growing consumer appetite for Cruelty-Free products and Vegan Skincare is in boom. Where do we find these vegan skincare products? Sephora !!</a:t>
            </a:r>
            <a:endParaRPr/>
          </a:p>
          <a:p>
            <a:pPr indent="0" lvl="0" marL="0" rtl="0" algn="l">
              <a:lnSpc>
                <a:spcPct val="100000"/>
              </a:lnSpc>
              <a:spcBef>
                <a:spcPts val="0"/>
              </a:spcBef>
              <a:spcAft>
                <a:spcPts val="0"/>
              </a:spcAft>
              <a:buClr>
                <a:schemeClr val="dk1"/>
              </a:buClr>
              <a:buSzPts val="1400"/>
              <a:buFont typeface="Calibri"/>
              <a:buNone/>
            </a:pPr>
            <a:r>
              <a:rPr lang="en-US">
                <a:solidFill>
                  <a:srgbClr val="202124"/>
                </a:solidFill>
                <a:highlight>
                  <a:srgbClr val="FFFFFF"/>
                </a:highlight>
              </a:rPr>
              <a:t>Sephora is a company operating a chain of personal care and beauty stores with a wide variety of products and brands. It has also a lot of Vegan Skincare products.</a:t>
            </a:r>
            <a:endParaRPr>
              <a:solidFill>
                <a:srgbClr val="202124"/>
              </a:solidFill>
              <a:highlight>
                <a:srgbClr val="FFFFFF"/>
              </a:highlight>
            </a:endParaRPr>
          </a:p>
          <a:p>
            <a:pPr indent="0" lvl="0" marL="0" rtl="0" algn="l">
              <a:lnSpc>
                <a:spcPct val="100000"/>
              </a:lnSpc>
              <a:spcBef>
                <a:spcPts val="0"/>
              </a:spcBef>
              <a:spcAft>
                <a:spcPts val="0"/>
              </a:spcAft>
              <a:buClr>
                <a:schemeClr val="dk1"/>
              </a:buClr>
              <a:buSzPts val="1400"/>
              <a:buFont typeface="Calibri"/>
              <a:buNone/>
            </a:pPr>
            <a:r>
              <a:rPr lang="en-US">
                <a:solidFill>
                  <a:srgbClr val="202124"/>
                </a:solidFill>
                <a:highlight>
                  <a:srgbClr val="FFFFFF"/>
                </a:highlight>
              </a:rPr>
              <a:t>But given so many products, we are confused which is the right product for us, given our skin condition and problems and does it actually work?</a:t>
            </a:r>
            <a:endParaRPr>
              <a:solidFill>
                <a:srgbClr val="202124"/>
              </a:solidFill>
              <a:highlight>
                <a:srgbClr val="FFFFFF"/>
              </a:highlight>
            </a:endParaRPr>
          </a:p>
          <a:p>
            <a:pPr indent="0" lvl="0" marL="0" rtl="0" algn="l">
              <a:lnSpc>
                <a:spcPct val="100000"/>
              </a:lnSpc>
              <a:spcBef>
                <a:spcPts val="0"/>
              </a:spcBef>
              <a:spcAft>
                <a:spcPts val="0"/>
              </a:spcAft>
              <a:buClr>
                <a:schemeClr val="dk1"/>
              </a:buClr>
              <a:buSzPts val="1400"/>
              <a:buFont typeface="Calibri"/>
              <a:buNone/>
            </a:pPr>
            <a:r>
              <a:rPr lang="en-US">
                <a:solidFill>
                  <a:srgbClr val="202124"/>
                </a:solidFill>
                <a:highlight>
                  <a:srgbClr val="FFFFFF"/>
                </a:highlight>
              </a:rPr>
              <a:t>Beauty Retailers such as Sephora </a:t>
            </a:r>
            <a:r>
              <a:rPr lang="en-US">
                <a:solidFill>
                  <a:srgbClr val="202124"/>
                </a:solidFill>
                <a:highlight>
                  <a:srgbClr val="FFFFFF"/>
                </a:highlight>
              </a:rPr>
              <a:t>currently</a:t>
            </a:r>
            <a:r>
              <a:rPr lang="en-US">
                <a:solidFill>
                  <a:srgbClr val="202124"/>
                </a:solidFill>
                <a:highlight>
                  <a:srgbClr val="FFFFFF"/>
                </a:highlight>
              </a:rPr>
              <a:t> recommend products based on past purchased but not for a particular skin type. Rating are also not very helpful to indicate the same.</a:t>
            </a:r>
            <a:endParaRPr>
              <a:solidFill>
                <a:srgbClr val="202124"/>
              </a:solidFill>
              <a:highlight>
                <a:srgbClr val="FFFFFF"/>
              </a:highlight>
            </a:endParaRPr>
          </a:p>
          <a:p>
            <a:pPr indent="0" lvl="0" marL="0" rtl="0" algn="l">
              <a:lnSpc>
                <a:spcPct val="100000"/>
              </a:lnSpc>
              <a:spcBef>
                <a:spcPts val="0"/>
              </a:spcBef>
              <a:spcAft>
                <a:spcPts val="0"/>
              </a:spcAft>
              <a:buClr>
                <a:schemeClr val="dk1"/>
              </a:buClr>
              <a:buSzPts val="1400"/>
              <a:buFont typeface="Calibri"/>
              <a:buNone/>
            </a:pPr>
            <a:r>
              <a:rPr lang="en-US">
                <a:solidFill>
                  <a:srgbClr val="202124"/>
                </a:solidFill>
                <a:highlight>
                  <a:srgbClr val="FFFFFF"/>
                </a:highlight>
              </a:rPr>
              <a:t>To solve this problem, we have developed a Review based recommendation system.</a:t>
            </a:r>
            <a:endParaRPr>
              <a:solidFill>
                <a:srgbClr val="202124"/>
              </a:solidFill>
              <a:highlight>
                <a:srgbClr val="FFFFFF"/>
              </a:highlight>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We scraped the most recent reviews from Sephora for two main types of vegan products- Moistureizers and Eye Creams. We have collected reviews for 90 such products and analyzed it further in order to find the best match for us.</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Product level, brand level (to verify if the same score then average out)</a:t>
            </a:r>
            <a:endParaRPr/>
          </a:p>
          <a:p>
            <a:pPr indent="0" lvl="0" marL="0" rtl="0" algn="l">
              <a:lnSpc>
                <a:spcPct val="100000"/>
              </a:lnSpc>
              <a:spcBef>
                <a:spcPts val="0"/>
              </a:spcBef>
              <a:spcAft>
                <a:spcPts val="0"/>
              </a:spcAft>
              <a:buClr>
                <a:schemeClr val="dk1"/>
              </a:buClr>
              <a:buSzPts val="1400"/>
              <a:buFont typeface="Calibri"/>
              <a:buNone/>
            </a:pPr>
            <a:r>
              <a:rPr lang="en-US"/>
              <a:t>Aishwarya [1]</a:t>
            </a:r>
            <a:endParaRPr/>
          </a:p>
        </p:txBody>
      </p:sp>
      <p:sp>
        <p:nvSpPr>
          <p:cNvPr id="157" name="Google Shape;15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See report for lift ratios by products</a:t>
            </a:r>
            <a:endParaRPr/>
          </a:p>
          <a:p>
            <a:pPr indent="0" lvl="0" marL="0" rtl="0" algn="l">
              <a:lnSpc>
                <a:spcPct val="100000"/>
              </a:lnSpc>
              <a:spcBef>
                <a:spcPts val="0"/>
              </a:spcBef>
              <a:spcAft>
                <a:spcPts val="0"/>
              </a:spcAft>
              <a:buClr>
                <a:schemeClr val="dk1"/>
              </a:buClr>
              <a:buSzPts val="1400"/>
              <a:buFont typeface="Calibri"/>
              <a:buNone/>
            </a:pPr>
            <a:r>
              <a:rPr lang="en-US"/>
              <a:t>Nancy (frequency, topic modelling),  [2]</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So post our sentiment analysis which only now contains products which have a combined sentiment score&gt;0.95, we also wanted to let our customers know what are the trending topics that other customers are talking about. By count vectorization, we find that it mainly relates to talks about skincare in terms of hydration, </a:t>
            </a:r>
            <a:r>
              <a:rPr lang="en-US"/>
              <a:t>sensitivity</a:t>
            </a:r>
            <a:r>
              <a:rPr lang="en-US"/>
              <a:t> what are the features of the cream - are they dewy, are they misty, regarding emotion - that they were </a:t>
            </a:r>
            <a:r>
              <a:rPr lang="en-US"/>
              <a:t>amazed</a:t>
            </a:r>
            <a:r>
              <a:rPr lang="en-US"/>
              <a:t>,if it was nice, i they loved the product and how functional it was in solving their issues like acne, clogged pores etc. So these were our assumptions of the categories, however we wanted to use a more technically structured approach to find the topics that these words are associated to, and topic modelling helps in that. Topic modelling is a type of statistical model for discovering the abstract topics that occur in a collection of </a:t>
            </a:r>
            <a:r>
              <a:rPr lang="en-US"/>
              <a:t>documents</a:t>
            </a:r>
            <a:r>
              <a:rPr lang="en-US"/>
              <a:t> and to discover it’s hidden semantic structure. And to move forward with our business strategy, we implemented a concept similar to product lines, we would have topic lines which would signify the main categories that people talk about. And since our product is </a:t>
            </a:r>
            <a:r>
              <a:rPr lang="en-US"/>
              <a:t>healthy</a:t>
            </a:r>
            <a:r>
              <a:rPr lang="en-US"/>
              <a:t> and vegan focussed, we </a:t>
            </a:r>
            <a:r>
              <a:rPr lang="en-US"/>
              <a:t>associated</a:t>
            </a:r>
            <a:r>
              <a:rPr lang="en-US"/>
              <a:t> these topic lines to the main traits that animals are known for. For example, if you take the topic line pandas, you would find that they are more associated to sleeping, so words like dark circles, puffiness, sleep come in that category. If we talk of the product line fish, we sense an aquatic </a:t>
            </a:r>
            <a:r>
              <a:rPr lang="en-US"/>
              <a:t>feeling</a:t>
            </a:r>
            <a:r>
              <a:rPr lang="en-US"/>
              <a:t> and words like misty, cleansing come in that category.</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For a better understanding of these topic lines, we plotted an interactive MDS which would explain the associations between the different topics and the words inside them.</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spcBef>
                <a:spcPts val="0"/>
              </a:spcBef>
              <a:spcAft>
                <a:spcPts val="0"/>
              </a:spcAft>
              <a:buClr>
                <a:schemeClr val="dk1"/>
              </a:buClr>
              <a:buSzPts val="1400"/>
              <a:buFont typeface="Calibri"/>
              <a:buNone/>
            </a:pPr>
            <a:r>
              <a:rPr lang="en-US"/>
              <a:t>Fatima (lift, cosine similarity)</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We</a:t>
            </a:r>
            <a:r>
              <a:rPr lang="en-US"/>
              <a:t> analysed the lift ratios between brands like what we did for previous assignment but acknowledged the fact that brands are less likely to be co-mentioned in reviews under a product. Hence we can only find out that the two brands Aleginst and Origins are mentioned together the most, followed by Tatcha . This more or less gives us a sense on how the key players in vegan skincare interact from a customer's perception.</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a:t>We also explored cosine similarity between products and reviews to understand consumer </a:t>
            </a:r>
            <a:r>
              <a:rPr lang="en-US"/>
              <a:t>behaviour</a:t>
            </a:r>
            <a:r>
              <a:rPr lang="en-US"/>
              <a:t> and preference better. This can be further looked into by beauty retailers as </a:t>
            </a:r>
            <a:r>
              <a:rPr lang="en-US"/>
              <a:t>potential</a:t>
            </a:r>
            <a:r>
              <a:rPr lang="en-US"/>
              <a:t> recommendations for consumers that might be interested in products </a:t>
            </a:r>
            <a:r>
              <a:rPr lang="en-US"/>
              <a:t>compared</a:t>
            </a:r>
            <a:r>
              <a:rPr lang="en-US"/>
              <a:t> by</a:t>
            </a:r>
            <a:r>
              <a:rPr lang="en-US"/>
              <a:t> similarity</a:t>
            </a:r>
            <a:r>
              <a:rPr lang="en-US"/>
              <a:t>. </a:t>
            </a:r>
            <a:endParaRPr/>
          </a:p>
        </p:txBody>
      </p:sp>
      <p:sp>
        <p:nvSpPr>
          <p:cNvPr id="229" name="Google Shape;22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Fatima [1]</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rPr lang="en-US" sz="1600"/>
              <a:t>All analysis done from different perspectives together bring us to our product proposal regarding a recommendation system for customers. It is based on c</a:t>
            </a:r>
            <a:r>
              <a:rPr lang="en-US" sz="1600"/>
              <a:t>rowdsourced recommendation matching products with customer preferences and allows us to consider more attributes than the traditional approach based on order/cart history and review ratings criteria. After filtering out products by sentiment score, each product’s association with the skin profiles outlined in the topic modelling analysis will be analyzed. Products with similar associations for each skin profile will be bundled together as recommendations. This could be done both as an extension for a particular product type in the same skin profile or as a bundle recommendation comprising of complementary products. Taking two use cases:  first of Fatima who  wishes to take a route towards healthier skin care for treatment of her dry skin would lie within the elephant skin profile and so all the moisturizers will be ranked by their association with that profile and recommended accordingly. However, Nancy’s case is different as she’s searching for a different product type that is an eye cream which is similar to her moisturizer skin profile. For such scenarios, a bundle of products will be recommended based on overlapping skin profiles and may encompass various brands. Hence, a recommendation system that has been generated which is  based wholly on reviews can be immensely helpful for consumers who are not only able to link their skin types with products but also obtain reassurance on the fact that the subsequent matches have been outlined/corroborated by past user experiences . Chelsea will further elaborate on the importance of such an engine from a beauty retailer’s perspective and how it can be implemented</a:t>
            </a:r>
            <a:endParaRPr sz="1600"/>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Clr>
                <a:schemeClr val="dk1"/>
              </a:buClr>
              <a:buSzPts val="1400"/>
              <a:buFont typeface="Calibri"/>
              <a:buNone/>
            </a:pPr>
            <a:r>
              <a:t/>
            </a:r>
            <a:endParaRPr sz="800"/>
          </a:p>
          <a:p>
            <a:pPr indent="0" lvl="0" marL="0" rtl="0" algn="l">
              <a:lnSpc>
                <a:spcPct val="100000"/>
              </a:lnSpc>
              <a:spcBef>
                <a:spcPts val="0"/>
              </a:spcBef>
              <a:spcAft>
                <a:spcPts val="0"/>
              </a:spcAft>
              <a:buClr>
                <a:schemeClr val="dk1"/>
              </a:buClr>
              <a:buSzPts val="1400"/>
              <a:buFont typeface="Calibri"/>
              <a:buNone/>
            </a:pPr>
            <a:r>
              <a:t/>
            </a:r>
            <a:endParaRPr/>
          </a:p>
        </p:txBody>
      </p:sp>
      <p:sp>
        <p:nvSpPr>
          <p:cNvPr id="279" name="Google Shape;279;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Chelsea [1]</a:t>
            </a:r>
            <a:endParaRPr/>
          </a:p>
          <a:p>
            <a:pPr indent="0" lvl="0" marL="0" rtl="0" algn="l">
              <a:lnSpc>
                <a:spcPct val="100000"/>
              </a:lnSpc>
              <a:spcBef>
                <a:spcPts val="0"/>
              </a:spcBef>
              <a:spcAft>
                <a:spcPts val="0"/>
              </a:spcAft>
              <a:buClr>
                <a:schemeClr val="dk1"/>
              </a:buClr>
              <a:buSzPts val="1400"/>
              <a:buFont typeface="Calibri"/>
              <a:buNone/>
            </a:pPr>
            <a:r>
              <a:rPr lang="en-US"/>
              <a:t>with text analytics as an </a:t>
            </a:r>
            <a:r>
              <a:rPr lang="en-US"/>
              <a:t>enable, we can formulate a customer centric marketing strategy for Sephora in three phases. In the short term, we want to gauge customer with review-based best skincare awards and be the most trusted beauty blog setting the trend by monthly updated ranking so customer can explore many new high-quality beauty products. In medium term, Sephora shall nurture their customers through targeted recommendations on the right alternatives/bundled products, not simply based on purchase history but also user reviews. Ultimately, customer centricity can be achieved by user-driven innovation and this is not bounded by Sephora platform but extendable to the industry trend. Companies need to focus on R&amp;D and brand collaborations so  as the fill the gaps in the previous slide. Customers can enjoy more product options which tailored to their  need and co-create the beauty brand food the common good of all beings and our planet. That’s the end of our presentation and I hope all of you can now get an idea of where to start with to find the right products for ourselves. </a:t>
            </a:r>
            <a:endParaRPr/>
          </a:p>
        </p:txBody>
      </p:sp>
      <p:sp>
        <p:nvSpPr>
          <p:cNvPr id="325" name="Google Shape;32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505418f3e_2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g11505418f3e_2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33" name="Google Shape;433;g11505418f3e_2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505418f3e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11505418f3e_2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40" name="Google Shape;440;g11505418f3e_2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505418f3e_2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11505418f3e_2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448" name="Google Shape;448;g11505418f3e_2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9"/>
          <p:cNvSpPr txBox="1"/>
          <p:nvPr>
            <p:ph idx="12" type="sldNum"/>
          </p:nvPr>
        </p:nvSpPr>
        <p:spPr>
          <a:xfrm>
            <a:off x="9258300" y="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F58E8A"/>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F58E8A"/>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F58E8A"/>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F58E8A"/>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F58E8A"/>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F58E8A"/>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F58E8A"/>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F58E8A"/>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F58E8A"/>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6"/>
          <p:cNvSpPr/>
          <p:nvPr>
            <p:ph idx="2" type="pic"/>
          </p:nvPr>
        </p:nvSpPr>
        <p:spPr>
          <a:xfrm>
            <a:off x="5183188" y="987425"/>
            <a:ext cx="6172200" cy="4873625"/>
          </a:xfrm>
          <a:prstGeom prst="rect">
            <a:avLst/>
          </a:prstGeom>
          <a:noFill/>
          <a:ln>
            <a:noFill/>
          </a:ln>
        </p:spPr>
      </p:sp>
      <p:sp>
        <p:nvSpPr>
          <p:cNvPr id="68" name="Google Shape;68;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8.png"/><Relationship Id="rId4" Type="http://schemas.openxmlformats.org/officeDocument/2006/relationships/slide" Target="/ppt/slid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48.png"/><Relationship Id="rId8" Type="http://schemas.openxmlformats.org/officeDocument/2006/relationships/image" Target="../media/image17.png"/></Relationships>
</file>

<file path=ppt/slides/_rels/slide3.xml.rels><?xml version="1.0" encoding="UTF-8" standalone="yes"?><Relationships xmlns="http://schemas.openxmlformats.org/package/2006/relationships"><Relationship Id="rId20" Type="http://schemas.openxmlformats.org/officeDocument/2006/relationships/image" Target="../media/image27.png"/><Relationship Id="rId22" Type="http://schemas.openxmlformats.org/officeDocument/2006/relationships/image" Target="../media/image23.png"/><Relationship Id="rId21" Type="http://schemas.openxmlformats.org/officeDocument/2006/relationships/image" Target="../media/image37.png"/><Relationship Id="rId24" Type="http://schemas.openxmlformats.org/officeDocument/2006/relationships/image" Target="../media/image30.png"/><Relationship Id="rId23"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11.png"/><Relationship Id="rId26" Type="http://schemas.openxmlformats.org/officeDocument/2006/relationships/image" Target="../media/image34.png"/><Relationship Id="rId25" Type="http://schemas.openxmlformats.org/officeDocument/2006/relationships/image" Target="../media/image31.png"/><Relationship Id="rId27" Type="http://schemas.openxmlformats.org/officeDocument/2006/relationships/slide" Target="/ppt/slides/slide8.xml"/><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4.png"/><Relationship Id="rId11" Type="http://schemas.openxmlformats.org/officeDocument/2006/relationships/image" Target="../media/image19.png"/><Relationship Id="rId10" Type="http://schemas.openxmlformats.org/officeDocument/2006/relationships/image" Target="../media/image15.png"/><Relationship Id="rId13" Type="http://schemas.openxmlformats.org/officeDocument/2006/relationships/image" Target="../media/image29.png"/><Relationship Id="rId12" Type="http://schemas.openxmlformats.org/officeDocument/2006/relationships/image" Target="../media/image18.png"/><Relationship Id="rId15" Type="http://schemas.openxmlformats.org/officeDocument/2006/relationships/image" Target="../media/image21.png"/><Relationship Id="rId14" Type="http://schemas.openxmlformats.org/officeDocument/2006/relationships/image" Target="../media/image20.png"/><Relationship Id="rId17" Type="http://schemas.openxmlformats.org/officeDocument/2006/relationships/image" Target="../media/image25.png"/><Relationship Id="rId16" Type="http://schemas.openxmlformats.org/officeDocument/2006/relationships/image" Target="../media/image26.png"/><Relationship Id="rId19" Type="http://schemas.openxmlformats.org/officeDocument/2006/relationships/image" Target="../media/image22.png"/><Relationship Id="rId18" Type="http://schemas.openxmlformats.org/officeDocument/2006/relationships/image" Target="../media/image24.png"/></Relationships>
</file>

<file path=ppt/slides/_rels/slide4.xml.rels><?xml version="1.0" encoding="UTF-8" standalone="yes"?><Relationships xmlns="http://schemas.openxmlformats.org/package/2006/relationships"><Relationship Id="rId20" Type="http://schemas.openxmlformats.org/officeDocument/2006/relationships/slide" Target="/ppt/slides/slide10.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3.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49.png"/><Relationship Id="rId8" Type="http://schemas.openxmlformats.org/officeDocument/2006/relationships/image" Target="../media/image41.png"/><Relationship Id="rId11" Type="http://schemas.openxmlformats.org/officeDocument/2006/relationships/image" Target="../media/image38.png"/><Relationship Id="rId10" Type="http://schemas.openxmlformats.org/officeDocument/2006/relationships/image" Target="../media/image47.png"/><Relationship Id="rId13" Type="http://schemas.openxmlformats.org/officeDocument/2006/relationships/image" Target="../media/image53.png"/><Relationship Id="rId12" Type="http://schemas.openxmlformats.org/officeDocument/2006/relationships/image" Target="../media/image50.png"/><Relationship Id="rId15" Type="http://schemas.openxmlformats.org/officeDocument/2006/relationships/image" Target="../media/image39.png"/><Relationship Id="rId14" Type="http://schemas.openxmlformats.org/officeDocument/2006/relationships/image" Target="../media/image46.png"/><Relationship Id="rId17" Type="http://schemas.openxmlformats.org/officeDocument/2006/relationships/image" Target="../media/image51.png"/><Relationship Id="rId16" Type="http://schemas.openxmlformats.org/officeDocument/2006/relationships/image" Target="../media/image52.png"/><Relationship Id="rId19" Type="http://schemas.openxmlformats.org/officeDocument/2006/relationships/image" Target="../media/image45.png"/><Relationship Id="rId18"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44.png"/><Relationship Id="rId5" Type="http://schemas.openxmlformats.org/officeDocument/2006/relationships/image" Target="../media/image56.png"/><Relationship Id="rId6" Type="http://schemas.openxmlformats.org/officeDocument/2006/relationships/image" Target="../media/image55.png"/><Relationship Id="rId7"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slide" Target="/ppt/slid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7.png"/><Relationship Id="rId4" Type="http://schemas.openxmlformats.org/officeDocument/2006/relationships/image" Target="../media/image46.png"/><Relationship Id="rId5"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pic>
        <p:nvPicPr>
          <p:cNvPr descr="A picture containing indoor&#10;&#10;Description automatically generated" id="88" name="Google Shape;88;p1"/>
          <p:cNvPicPr preferRelativeResize="0"/>
          <p:nvPr/>
        </p:nvPicPr>
        <p:blipFill rotWithShape="1">
          <a:blip r:embed="rId3">
            <a:alphaModFix/>
          </a:blip>
          <a:srcRect b="0" l="0" r="0" t="0"/>
          <a:stretch/>
        </p:blipFill>
        <p:spPr>
          <a:xfrm>
            <a:off x="0" y="1781398"/>
            <a:ext cx="12192000" cy="5076602"/>
          </a:xfrm>
          <a:prstGeom prst="rect">
            <a:avLst/>
          </a:prstGeom>
          <a:noFill/>
          <a:ln>
            <a:noFill/>
          </a:ln>
        </p:spPr>
      </p:pic>
      <p:sp>
        <p:nvSpPr>
          <p:cNvPr id="89" name="Google Shape;89;p1"/>
          <p:cNvSpPr/>
          <p:nvPr/>
        </p:nvSpPr>
        <p:spPr>
          <a:xfrm>
            <a:off x="1" y="1323366"/>
            <a:ext cx="10089221" cy="1224222"/>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0" name="Google Shape;90;p1"/>
          <p:cNvSpPr txBox="1"/>
          <p:nvPr>
            <p:ph type="ctrTitle"/>
          </p:nvPr>
        </p:nvSpPr>
        <p:spPr>
          <a:xfrm>
            <a:off x="1010434" y="597117"/>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Bodoni"/>
              <a:buNone/>
            </a:pPr>
            <a:r>
              <a:rPr lang="en-US" sz="4800">
                <a:solidFill>
                  <a:schemeClr val="lt1"/>
                </a:solidFill>
                <a:latin typeface="Verdana"/>
                <a:ea typeface="Verdana"/>
                <a:cs typeface="Verdana"/>
                <a:sym typeface="Verdana"/>
              </a:rPr>
              <a:t>Sephora – Save our Skin! </a:t>
            </a:r>
            <a:br>
              <a:rPr lang="en-US" sz="4800">
                <a:solidFill>
                  <a:schemeClr val="lt1"/>
                </a:solidFill>
                <a:latin typeface="Verdana"/>
                <a:ea typeface="Verdana"/>
                <a:cs typeface="Verdana"/>
                <a:sym typeface="Verdana"/>
              </a:rPr>
            </a:br>
            <a:endParaRPr sz="4800">
              <a:solidFill>
                <a:schemeClr val="lt1"/>
              </a:solidFill>
              <a:latin typeface="Verdana"/>
              <a:ea typeface="Verdana"/>
              <a:cs typeface="Verdana"/>
              <a:sym typeface="Verdana"/>
            </a:endParaRPr>
          </a:p>
        </p:txBody>
      </p:sp>
      <p:sp>
        <p:nvSpPr>
          <p:cNvPr id="91" name="Google Shape;91;p1"/>
          <p:cNvSpPr txBox="1"/>
          <p:nvPr>
            <p:ph idx="1" type="subTitle"/>
          </p:nvPr>
        </p:nvSpPr>
        <p:spPr>
          <a:xfrm>
            <a:off x="1524000" y="2737744"/>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None/>
            </a:pPr>
            <a:r>
              <a:rPr lang="en-US">
                <a:latin typeface="Verdana"/>
                <a:ea typeface="Verdana"/>
                <a:cs typeface="Verdana"/>
                <a:sym typeface="Verdana"/>
              </a:rPr>
              <a:t>INSY 669 Final Project Presentation</a:t>
            </a:r>
            <a:endParaRPr sz="1800">
              <a:latin typeface="Verdana"/>
              <a:ea typeface="Verdana"/>
              <a:cs typeface="Verdana"/>
              <a:sym typeface="Verdana"/>
            </a:endParaRPr>
          </a:p>
        </p:txBody>
      </p:sp>
      <p:pic>
        <p:nvPicPr>
          <p:cNvPr descr="Text&#10;&#10;Description automatically generated" id="92" name="Google Shape;92;p1"/>
          <p:cNvPicPr preferRelativeResize="0"/>
          <p:nvPr/>
        </p:nvPicPr>
        <p:blipFill rotWithShape="1">
          <a:blip r:embed="rId4">
            <a:alphaModFix/>
          </a:blip>
          <a:srcRect b="0" l="0" r="0" t="0"/>
          <a:stretch/>
        </p:blipFill>
        <p:spPr>
          <a:xfrm>
            <a:off x="447096" y="5807885"/>
            <a:ext cx="1650858" cy="1112299"/>
          </a:xfrm>
          <a:prstGeom prst="rect">
            <a:avLst/>
          </a:prstGeom>
          <a:noFill/>
          <a:ln>
            <a:noFill/>
          </a:ln>
        </p:spPr>
      </p:pic>
      <p:pic>
        <p:nvPicPr>
          <p:cNvPr descr="https://www.virtualstudio.ca/html/media/mcgill/logo.png" id="93" name="Google Shape;93;p1"/>
          <p:cNvPicPr preferRelativeResize="0"/>
          <p:nvPr/>
        </p:nvPicPr>
        <p:blipFill rotWithShape="1">
          <a:blip r:embed="rId5">
            <a:alphaModFix/>
          </a:blip>
          <a:srcRect b="0" l="0" r="0" t="0"/>
          <a:stretch/>
        </p:blipFill>
        <p:spPr>
          <a:xfrm>
            <a:off x="10374478" y="6023697"/>
            <a:ext cx="1501443" cy="586164"/>
          </a:xfrm>
          <a:prstGeom prst="rect">
            <a:avLst/>
          </a:prstGeom>
          <a:noFill/>
          <a:ln>
            <a:noFill/>
          </a:ln>
        </p:spPr>
      </p:pic>
      <p:sp>
        <p:nvSpPr>
          <p:cNvPr id="94" name="Google Shape;94;p1"/>
          <p:cNvSpPr txBox="1"/>
          <p:nvPr/>
        </p:nvSpPr>
        <p:spPr>
          <a:xfrm>
            <a:off x="10173655" y="267807"/>
            <a:ext cx="1906022"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7F7F7F"/>
                </a:solidFill>
                <a:latin typeface="Verdana"/>
                <a:ea typeface="Verdana"/>
                <a:cs typeface="Verdana"/>
                <a:sym typeface="Verdana"/>
              </a:rPr>
              <a:t>@Chelsea_Hon </a:t>
            </a:r>
            <a:endParaRPr b="0" i="0" sz="1400" u="none" cap="none" strike="noStrike">
              <a:solidFill>
                <a:srgbClr val="7F7F7F"/>
              </a:solidFill>
              <a:latin typeface="Verdana"/>
              <a:ea typeface="Verdana"/>
              <a:cs typeface="Verdana"/>
              <a:sym typeface="Verdana"/>
            </a:endParaRPr>
          </a:p>
          <a:p>
            <a:pPr indent="0" lvl="0" marL="0" marR="0" rtl="0" algn="l">
              <a:spcBef>
                <a:spcPts val="0"/>
              </a:spcBef>
              <a:spcAft>
                <a:spcPts val="0"/>
              </a:spcAft>
              <a:buNone/>
            </a:pPr>
            <a:r>
              <a:rPr b="0" i="0" lang="en-US" sz="1400" u="none" cap="none" strike="noStrike">
                <a:solidFill>
                  <a:srgbClr val="7F7F7F"/>
                </a:solidFill>
                <a:latin typeface="Verdana"/>
                <a:ea typeface="Verdana"/>
                <a:cs typeface="Verdana"/>
                <a:sym typeface="Verdana"/>
              </a:rPr>
              <a:t>@Aishwarya_Rao</a:t>
            </a:r>
            <a:endParaRPr b="0" sz="1400">
              <a:solidFill>
                <a:srgbClr val="7F7F7F"/>
              </a:solidFill>
              <a:latin typeface="Verdana"/>
              <a:ea typeface="Verdana"/>
              <a:cs typeface="Verdana"/>
              <a:sym typeface="Verdana"/>
            </a:endParaRPr>
          </a:p>
          <a:p>
            <a:pPr indent="0" lvl="0" marL="0" marR="0" rtl="0" algn="l">
              <a:spcBef>
                <a:spcPts val="0"/>
              </a:spcBef>
              <a:spcAft>
                <a:spcPts val="0"/>
              </a:spcAft>
              <a:buNone/>
            </a:pPr>
            <a:r>
              <a:rPr lang="en-US" sz="1400">
                <a:solidFill>
                  <a:srgbClr val="7F7F7F"/>
                </a:solidFill>
                <a:latin typeface="Verdana"/>
                <a:ea typeface="Verdana"/>
                <a:cs typeface="Verdana"/>
                <a:sym typeface="Verdana"/>
              </a:rPr>
              <a:t>@Nancy_Samuel</a:t>
            </a:r>
            <a:endParaRPr b="0" sz="1400">
              <a:solidFill>
                <a:srgbClr val="7F7F7F"/>
              </a:solidFill>
              <a:latin typeface="Verdana"/>
              <a:ea typeface="Verdana"/>
              <a:cs typeface="Verdana"/>
              <a:sym typeface="Verdana"/>
            </a:endParaRPr>
          </a:p>
          <a:p>
            <a:pPr indent="0" lvl="0" marL="0" marR="0" rtl="0" algn="l">
              <a:spcBef>
                <a:spcPts val="0"/>
              </a:spcBef>
              <a:spcAft>
                <a:spcPts val="0"/>
              </a:spcAft>
              <a:buNone/>
            </a:pPr>
            <a:r>
              <a:rPr lang="en-US" sz="1400">
                <a:solidFill>
                  <a:srgbClr val="7F7F7F"/>
                </a:solidFill>
                <a:latin typeface="Verdana"/>
                <a:ea typeface="Verdana"/>
                <a:cs typeface="Verdana"/>
                <a:sym typeface="Verdana"/>
              </a:rPr>
              <a:t>@Nehal_Jain</a:t>
            </a:r>
            <a:endParaRPr b="0" sz="1400">
              <a:solidFill>
                <a:srgbClr val="7F7F7F"/>
              </a:solidFill>
              <a:latin typeface="Verdana"/>
              <a:ea typeface="Verdana"/>
              <a:cs typeface="Verdana"/>
              <a:sym typeface="Verdana"/>
            </a:endParaRPr>
          </a:p>
          <a:p>
            <a:pPr indent="0" lvl="0" marL="0" marR="0" rtl="0" algn="l">
              <a:spcBef>
                <a:spcPts val="0"/>
              </a:spcBef>
              <a:spcAft>
                <a:spcPts val="0"/>
              </a:spcAft>
              <a:buNone/>
            </a:pPr>
            <a:r>
              <a:rPr lang="en-US" sz="1400">
                <a:solidFill>
                  <a:srgbClr val="7F7F7F"/>
                </a:solidFill>
                <a:latin typeface="Verdana"/>
                <a:ea typeface="Verdana"/>
                <a:cs typeface="Verdana"/>
                <a:sym typeface="Verdana"/>
              </a:rPr>
              <a:t>@Fatima_Nadeem</a:t>
            </a:r>
            <a:br>
              <a:rPr lang="en-US" sz="1400">
                <a:solidFill>
                  <a:srgbClr val="7F7F7F"/>
                </a:solidFill>
                <a:latin typeface="Verdana"/>
                <a:ea typeface="Verdana"/>
                <a:cs typeface="Verdana"/>
                <a:sym typeface="Verdana"/>
              </a:rPr>
            </a:br>
            <a:endParaRPr sz="1400">
              <a:solidFill>
                <a:srgbClr val="7F7F7F"/>
              </a:solidFill>
              <a:latin typeface="Verdana"/>
              <a:ea typeface="Verdana"/>
              <a:cs typeface="Verdana"/>
              <a:sym typeface="Verdana"/>
            </a:endParaRPr>
          </a:p>
        </p:txBody>
      </p:sp>
      <p:pic>
        <p:nvPicPr>
          <p:cNvPr id="95" name="Google Shape;95;p1"/>
          <p:cNvPicPr preferRelativeResize="0"/>
          <p:nvPr/>
        </p:nvPicPr>
        <p:blipFill rotWithShape="1">
          <a:blip r:embed="rId6">
            <a:alphaModFix/>
          </a:blip>
          <a:srcRect b="0" l="0" r="0" t="0"/>
          <a:stretch/>
        </p:blipFill>
        <p:spPr>
          <a:xfrm>
            <a:off x="9540887" y="254005"/>
            <a:ext cx="632768" cy="6498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114fff8d947_1_2"/>
          <p:cNvSpPr txBox="1"/>
          <p:nvPr>
            <p:ph type="title"/>
          </p:nvPr>
        </p:nvSpPr>
        <p:spPr>
          <a:xfrm>
            <a:off x="422031" y="220284"/>
            <a:ext cx="10515600" cy="827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sz="3800">
                <a:latin typeface="Verdana"/>
                <a:ea typeface="Verdana"/>
                <a:cs typeface="Verdana"/>
                <a:sym typeface="Verdana"/>
              </a:rPr>
              <a:t>Appendix -</a:t>
            </a:r>
            <a:r>
              <a:rPr lang="en-US" sz="3800">
                <a:solidFill>
                  <a:srgbClr val="DD0D32"/>
                </a:solidFill>
                <a:latin typeface="Verdana"/>
                <a:ea typeface="Verdana"/>
                <a:cs typeface="Verdana"/>
                <a:sym typeface="Verdana"/>
              </a:rPr>
              <a:t> Topic Modelling</a:t>
            </a:r>
            <a:br>
              <a:rPr lang="en-US" sz="3800">
                <a:solidFill>
                  <a:srgbClr val="DD0D32"/>
                </a:solidFill>
                <a:latin typeface="Verdana"/>
                <a:ea typeface="Verdana"/>
                <a:cs typeface="Verdana"/>
                <a:sym typeface="Verdana"/>
              </a:rPr>
            </a:br>
            <a:r>
              <a:rPr lang="en-US" sz="1200">
                <a:latin typeface="Verdana"/>
                <a:ea typeface="Verdana"/>
                <a:cs typeface="Verdana"/>
                <a:sym typeface="Verdana"/>
              </a:rPr>
              <a:t>MDS Word freque</a:t>
            </a:r>
            <a:r>
              <a:rPr lang="en-US" sz="1200">
                <a:latin typeface="Verdana"/>
                <a:ea typeface="Verdana"/>
                <a:cs typeface="Verdana"/>
                <a:sym typeface="Verdana"/>
              </a:rPr>
              <a:t>ncy in topic modelling for topic line ‘Fish’ which contains words like cleanse, mist etc</a:t>
            </a:r>
            <a:endParaRPr sz="1200">
              <a:latin typeface="Verdana"/>
              <a:ea typeface="Verdana"/>
              <a:cs typeface="Verdana"/>
              <a:sym typeface="Verdana"/>
            </a:endParaRPr>
          </a:p>
        </p:txBody>
      </p:sp>
      <p:pic>
        <p:nvPicPr>
          <p:cNvPr id="460" name="Google Shape;460;g114fff8d947_1_2"/>
          <p:cNvPicPr preferRelativeResize="0"/>
          <p:nvPr/>
        </p:nvPicPr>
        <p:blipFill>
          <a:blip r:embed="rId3">
            <a:alphaModFix/>
          </a:blip>
          <a:stretch>
            <a:fillRect/>
          </a:stretch>
        </p:blipFill>
        <p:spPr>
          <a:xfrm>
            <a:off x="1049525" y="1047984"/>
            <a:ext cx="9888088" cy="5505216"/>
          </a:xfrm>
          <a:prstGeom prst="rect">
            <a:avLst/>
          </a:prstGeom>
          <a:noFill/>
          <a:ln>
            <a:noFill/>
          </a:ln>
        </p:spPr>
      </p:pic>
      <p:sp>
        <p:nvSpPr>
          <p:cNvPr id="461" name="Google Shape;461;g114fff8d947_1_2"/>
          <p:cNvSpPr txBox="1"/>
          <p:nvPr/>
        </p:nvSpPr>
        <p:spPr>
          <a:xfrm>
            <a:off x="10937625" y="663200"/>
            <a:ext cx="1211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hlink"/>
                </a:solidFill>
                <a:hlinkClick action="ppaction://hlinksldjump" r:id="rId4"/>
              </a:rPr>
              <a:t>back to slide</a:t>
            </a:r>
            <a:endParaRPr sz="1200">
              <a:solidFill>
                <a:srgbClr val="1A1A1A"/>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14fff8d947_6_11"/>
          <p:cNvSpPr txBox="1"/>
          <p:nvPr>
            <p:ph type="title"/>
          </p:nvPr>
        </p:nvSpPr>
        <p:spPr>
          <a:xfrm>
            <a:off x="422031" y="220284"/>
            <a:ext cx="10515600" cy="827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sz="3800">
                <a:latin typeface="Verdana"/>
                <a:ea typeface="Verdana"/>
                <a:cs typeface="Verdana"/>
                <a:sym typeface="Verdana"/>
              </a:rPr>
              <a:t>Appendix -</a:t>
            </a:r>
            <a:r>
              <a:rPr lang="en-US" sz="3800">
                <a:solidFill>
                  <a:srgbClr val="DD0D32"/>
                </a:solidFill>
                <a:latin typeface="Verdana"/>
                <a:ea typeface="Verdana"/>
                <a:cs typeface="Verdana"/>
                <a:sym typeface="Verdana"/>
              </a:rPr>
              <a:t> Topic Product Association</a:t>
            </a:r>
            <a:endParaRPr sz="1200">
              <a:latin typeface="Verdana"/>
              <a:ea typeface="Verdana"/>
              <a:cs typeface="Verdana"/>
              <a:sym typeface="Verdana"/>
            </a:endParaRPr>
          </a:p>
        </p:txBody>
      </p:sp>
      <p:sp>
        <p:nvSpPr>
          <p:cNvPr id="468" name="Google Shape;468;g114fff8d947_6_11"/>
          <p:cNvSpPr txBox="1"/>
          <p:nvPr/>
        </p:nvSpPr>
        <p:spPr>
          <a:xfrm>
            <a:off x="422025" y="1320900"/>
            <a:ext cx="4545900" cy="972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chemeClr val="dk1"/>
                </a:solidFill>
                <a:highlight>
                  <a:srgbClr val="FFFFFF"/>
                </a:highlight>
              </a:rPr>
              <a:t>'100% Sugarcane Squalane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'5 in 1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'Adaptogen Deep Moisture Cream with Ashwagandha + Reishi',</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'Age Reversal Eye Complex',</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'All Day Hydrator Moisturizer with Hyaluronic Acid',</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'Argan Pro-Retinol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'Avocado Melt Retinol Eye Sleeping Mask',</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'Barrier+ Triple Lipid-Boost 360° Brightening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'Barrier+ Triple Lipid-Peptide Lotion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'Bio Retinoid™ Youth Concentrate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'Black Pine 3D Eye-Lift Super Serum',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'Brightening Dark Circle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'C-Tango™ Vitamin C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'Cold Plunge™ Pore Remedy Moisturizer with BHA/LHA',</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'Cooling Water',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'Dew It All Total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'Dream Eye Cream with Vitamin C and Ceramides',</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'Equilibrium™ Intensive Hydrating Eye Balm',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'Eye Doctor™ Moisture Care For Skin Around Eyes',</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'Flash Nap Instant Revival Priming Eye Gel-Cream',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'GENIUS Ultimate Anti-Aging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'GOOPGENES All-In-One Nourishing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'Glow Daily Vitamin C Gel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'Grape Water Moisturizing Face Mist',</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'Hyaluronic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'Jasmine Green Tea Oil Control Toner',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'Keep Young And Beautiful™ Instant Brightening Beauty Shot Eye Lift',</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'Keep Young and Beautiful Anti-Aging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'Lala Retro™ Whipped Moisturizer with Ceramides',</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'Lite Sauce Clean Balancing Gel Moisturizer with Ceramides',</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'Mini Barrier+ Triple Lipid-Peptide Face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'Mini Lapis Blue Tansy Face Oil - For Oily &amp;amp; Acne-Prone Skin',</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'MultiVitamin Power Firm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'My Clarins RE-FRESH roll-on eye de-puffer',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'Noni Glow Face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'Overnight Glow Dark Spot Sleeping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'Overnight Restorative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'Plantscription™ Anti-Aging Power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'Preserve the Serve Luminous Setting Spray',</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'Protini™ Polypeptide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'Resveratrol Lift Firming Cashmere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'Resveratrol Lift Firming Eye Gel-Cream',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'Resveratrol Lift Firming Night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'SUPERWATERGEL Triple Acid Oil-Free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'Screen Break Blue Light + Anti Pollution Protection Mist',</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'Shaba Complex™ Firming Eye Serum',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'Squalane + Marine Algae Eye Cream',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'Squalane + Omega Repair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'Squalane + Peptide Eye Gel',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'Stress Positive Eye Lift Mask',</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'Super Rich Repair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'Superberry Hydrate + Glow Dream Mask with Vitamin C',</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'Superberry Hydrate + Glow Dream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'The Water Cream Oil-Free Pore Minimizing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'Vegan Milk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'Vinoperfect Instant Brightening Moisturizer with Niacinamide',</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'Virgin Marula Luxury&amp;nbsp; Face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'Vitamin C+ Collagen Brighten &amp;amp; Firm Eye Cream',</a:t>
            </a:r>
            <a:endParaRPr sz="1050">
              <a:solidFill>
                <a:schemeClr val="dk1"/>
              </a:solidFill>
              <a:highlight>
                <a:srgbClr val="FFFFFF"/>
              </a:highlight>
            </a:endParaRPr>
          </a:p>
          <a:p>
            <a:pPr indent="0" lvl="0" marL="0" rtl="0" algn="l">
              <a:lnSpc>
                <a:spcPct val="115000"/>
              </a:lnSpc>
              <a:spcBef>
                <a:spcPts val="0"/>
              </a:spcBef>
              <a:spcAft>
                <a:spcPts val="0"/>
              </a:spcAft>
              <a:buNone/>
            </a:pPr>
            <a:r>
              <a:rPr lang="en-US" sz="1050">
                <a:solidFill>
                  <a:schemeClr val="dk1"/>
                </a:solidFill>
                <a:highlight>
                  <a:srgbClr val="FFFFFF"/>
                </a:highlight>
              </a:rPr>
              <a:t> 'Water-Lock Moisturizer with Skin-Smoothing Peptides']</a:t>
            </a:r>
            <a:endParaRPr sz="1050">
              <a:solidFill>
                <a:schemeClr val="dk1"/>
              </a:solidFill>
              <a:highlight>
                <a:srgbClr val="FFFFFF"/>
              </a:highlight>
            </a:endParaRPr>
          </a:p>
        </p:txBody>
      </p:sp>
      <p:sp>
        <p:nvSpPr>
          <p:cNvPr id="469" name="Google Shape;469;g114fff8d947_6_11"/>
          <p:cNvSpPr txBox="1"/>
          <p:nvPr/>
        </p:nvSpPr>
        <p:spPr>
          <a:xfrm>
            <a:off x="4745875" y="1320900"/>
            <a:ext cx="4545900" cy="43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50">
                <a:solidFill>
                  <a:schemeClr val="dk1"/>
                </a:solidFill>
                <a:highlight>
                  <a:srgbClr val="FFFFFF"/>
                </a:highlight>
              </a:rPr>
              <a:t>'A Perfect World™ SPF 40 Age-Defense Moisturizer with White Tea',</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'A-Gloei™ Retinol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'Aglow™ Priming Oil Serum',</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'Beauty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'BioLumin-C Vitamin-C Gel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'Cream Skin Toner &amp;amp;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'Daily Repairing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'Dailyscreen Moisturizer SPF 40 PA+++',</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'Dr. Andrew Weil For Origins™ Mega-Mushroom Relief &amp;amp; Resilience Soothing Treatment Lotion',</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'GLOWSETTER™ Makeup Setting Spray',</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'GinZing™ Oil- Free Energy Boosting Gel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'Honey Halo Ultra-Hydrating Ceramide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'Hydration Replenish Microencapsulated Plumping Gel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'Maracuja Hydrating Tinted Moisturizer',</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'Skin Dope Argan + Hemp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'Squalane + Antioxidant Cleansing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'Squalane + Hyaluronic Toning Mist',</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'Superfood Air-Whip Moisturizer with Hyaluronic Acid',</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'Ultra Repair® Oat &amp;amp; Hemp Seed Dry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'Vinoclean Makeup Removing Cleansing Oil',</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'Vinopure Oil-Control Moisturizer for Acne Prone Skin',</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'Vitamin C Suspension 23% + HA Spheres 2%',</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'Watermelon + AHA Glow Sleeping Mask',</a:t>
            </a:r>
            <a:endParaRPr sz="1050">
              <a:solidFill>
                <a:schemeClr val="dk1"/>
              </a:solidFill>
              <a:highlight>
                <a:srgbClr val="FFFFFF"/>
              </a:highlight>
            </a:endParaRPr>
          </a:p>
          <a:p>
            <a:pPr indent="0" lvl="0" marL="0" rtl="0" algn="l">
              <a:spcBef>
                <a:spcPts val="0"/>
              </a:spcBef>
              <a:spcAft>
                <a:spcPts val="0"/>
              </a:spcAft>
              <a:buNone/>
            </a:pPr>
            <a:r>
              <a:rPr lang="en-US" sz="1050">
                <a:solidFill>
                  <a:schemeClr val="dk1"/>
                </a:solidFill>
                <a:highlight>
                  <a:srgbClr val="FFFFFF"/>
                </a:highlight>
              </a:rPr>
              <a:t> 'Watermelon Pink Juice Oil-Free Moisturizer',</a:t>
            </a:r>
            <a:endParaRPr sz="1050">
              <a:solidFill>
                <a:schemeClr val="dk1"/>
              </a:solidFill>
              <a:highlight>
                <a:srgbClr val="FFFFFF"/>
              </a:highlight>
            </a:endParaRPr>
          </a:p>
          <a:p>
            <a:pPr indent="0" lvl="0" marL="0" rtl="0" algn="l">
              <a:lnSpc>
                <a:spcPct val="115000"/>
              </a:lnSpc>
              <a:spcBef>
                <a:spcPts val="0"/>
              </a:spcBef>
              <a:spcAft>
                <a:spcPts val="0"/>
              </a:spcAft>
              <a:buNone/>
            </a:pPr>
            <a:r>
              <a:rPr lang="en-US" sz="1050">
                <a:solidFill>
                  <a:schemeClr val="dk1"/>
                </a:solidFill>
                <a:highlight>
                  <a:srgbClr val="FFFFFF"/>
                </a:highlight>
              </a:rPr>
              <a:t> 'Wild Rose Night-Brightening Sleeping Facial'</a:t>
            </a:r>
            <a:endParaRPr sz="1050">
              <a:solidFill>
                <a:schemeClr val="dk1"/>
              </a:solidFill>
              <a:highlight>
                <a:srgbClr val="FFFFFF"/>
              </a:highlight>
            </a:endParaRPr>
          </a:p>
        </p:txBody>
      </p:sp>
      <p:sp>
        <p:nvSpPr>
          <p:cNvPr id="470" name="Google Shape;470;g114fff8d947_6_11"/>
          <p:cNvSpPr txBox="1"/>
          <p:nvPr/>
        </p:nvSpPr>
        <p:spPr>
          <a:xfrm>
            <a:off x="9192000" y="1320900"/>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050">
                <a:solidFill>
                  <a:schemeClr val="dk1"/>
                </a:solidFill>
                <a:highlight>
                  <a:srgbClr val="FFFFFF"/>
                </a:highlight>
              </a:rPr>
              <a:t>'Blue Light Protect + Set Mist'</a:t>
            </a:r>
            <a:endParaRPr sz="1050">
              <a:solidFill>
                <a:schemeClr val="dk1"/>
              </a:solidFill>
              <a:highlight>
                <a:srgbClr val="FFFFFF"/>
              </a:highlight>
            </a:endParaRPr>
          </a:p>
        </p:txBody>
      </p:sp>
      <p:pic>
        <p:nvPicPr>
          <p:cNvPr id="471" name="Google Shape;471;g114fff8d947_6_11"/>
          <p:cNvPicPr preferRelativeResize="0"/>
          <p:nvPr/>
        </p:nvPicPr>
        <p:blipFill>
          <a:blip r:embed="rId3">
            <a:alphaModFix/>
          </a:blip>
          <a:stretch>
            <a:fillRect/>
          </a:stretch>
        </p:blipFill>
        <p:spPr>
          <a:xfrm>
            <a:off x="476900" y="1060675"/>
            <a:ext cx="247534" cy="247534"/>
          </a:xfrm>
          <a:prstGeom prst="rect">
            <a:avLst/>
          </a:prstGeom>
          <a:noFill/>
          <a:ln>
            <a:noFill/>
          </a:ln>
        </p:spPr>
      </p:pic>
      <p:pic>
        <p:nvPicPr>
          <p:cNvPr id="472" name="Google Shape;472;g114fff8d947_6_11"/>
          <p:cNvPicPr preferRelativeResize="0"/>
          <p:nvPr/>
        </p:nvPicPr>
        <p:blipFill>
          <a:blip r:embed="rId4">
            <a:alphaModFix/>
          </a:blip>
          <a:stretch>
            <a:fillRect/>
          </a:stretch>
        </p:blipFill>
        <p:spPr>
          <a:xfrm>
            <a:off x="4834448" y="1060675"/>
            <a:ext cx="247534" cy="247534"/>
          </a:xfrm>
          <a:prstGeom prst="rect">
            <a:avLst/>
          </a:prstGeom>
          <a:noFill/>
          <a:ln>
            <a:noFill/>
          </a:ln>
        </p:spPr>
      </p:pic>
      <p:pic>
        <p:nvPicPr>
          <p:cNvPr id="473" name="Google Shape;473;g114fff8d947_6_11"/>
          <p:cNvPicPr preferRelativeResize="0"/>
          <p:nvPr/>
        </p:nvPicPr>
        <p:blipFill>
          <a:blip r:embed="rId5">
            <a:alphaModFix/>
          </a:blip>
          <a:stretch>
            <a:fillRect/>
          </a:stretch>
        </p:blipFill>
        <p:spPr>
          <a:xfrm>
            <a:off x="9291785" y="1025575"/>
            <a:ext cx="317732" cy="317733"/>
          </a:xfrm>
          <a:prstGeom prst="rect">
            <a:avLst/>
          </a:prstGeom>
          <a:noFill/>
          <a:ln>
            <a:noFill/>
          </a:ln>
        </p:spPr>
      </p:pic>
      <p:sp>
        <p:nvSpPr>
          <p:cNvPr id="474" name="Google Shape;474;g114fff8d947_6_11"/>
          <p:cNvSpPr txBox="1"/>
          <p:nvPr/>
        </p:nvSpPr>
        <p:spPr>
          <a:xfrm>
            <a:off x="724425" y="1003525"/>
            <a:ext cx="3000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50">
                <a:solidFill>
                  <a:schemeClr val="dk1"/>
                </a:solidFill>
                <a:highlight>
                  <a:srgbClr val="FFFFFF"/>
                </a:highlight>
              </a:rPr>
              <a:t>1_penguins</a:t>
            </a:r>
            <a:endParaRPr b="1" sz="1500"/>
          </a:p>
        </p:txBody>
      </p:sp>
      <p:sp>
        <p:nvSpPr>
          <p:cNvPr id="475" name="Google Shape;475;g114fff8d947_6_11"/>
          <p:cNvSpPr txBox="1"/>
          <p:nvPr/>
        </p:nvSpPr>
        <p:spPr>
          <a:xfrm>
            <a:off x="5201900" y="1003525"/>
            <a:ext cx="3000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50">
                <a:solidFill>
                  <a:schemeClr val="dk1"/>
                </a:solidFill>
                <a:highlight>
                  <a:srgbClr val="FFFFFF"/>
                </a:highlight>
              </a:rPr>
              <a:t>8_dolphins</a:t>
            </a:r>
            <a:endParaRPr b="1" sz="1500"/>
          </a:p>
        </p:txBody>
      </p:sp>
      <p:sp>
        <p:nvSpPr>
          <p:cNvPr id="476" name="Google Shape;476;g114fff8d947_6_11"/>
          <p:cNvSpPr txBox="1"/>
          <p:nvPr/>
        </p:nvSpPr>
        <p:spPr>
          <a:xfrm>
            <a:off x="9679375" y="1060675"/>
            <a:ext cx="3000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50">
                <a:solidFill>
                  <a:schemeClr val="dk1"/>
                </a:solidFill>
                <a:highlight>
                  <a:srgbClr val="FFFFFF"/>
                </a:highlight>
              </a:rPr>
              <a:t>4_fish</a:t>
            </a:r>
            <a:endParaRPr b="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p:nvPr/>
        </p:nvSpPr>
        <p:spPr>
          <a:xfrm>
            <a:off x="-1" y="0"/>
            <a:ext cx="7603809" cy="6858000"/>
          </a:xfrm>
          <a:prstGeom prst="rect">
            <a:avLst/>
          </a:prstGeom>
          <a:solidFill>
            <a:srgbClr val="9CDBBC">
              <a:alpha val="7803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 name="Google Shape;102;p2"/>
          <p:cNvSpPr txBox="1"/>
          <p:nvPr>
            <p:ph type="title"/>
          </p:nvPr>
        </p:nvSpPr>
        <p:spPr>
          <a:xfrm>
            <a:off x="422031" y="220284"/>
            <a:ext cx="10515600" cy="8277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sz="4000">
                <a:latin typeface="Verdana"/>
                <a:ea typeface="Verdana"/>
                <a:cs typeface="Verdana"/>
                <a:sym typeface="Verdana"/>
              </a:rPr>
              <a:t>Sorry for my </a:t>
            </a:r>
            <a:r>
              <a:rPr lang="en-US" sz="4000">
                <a:solidFill>
                  <a:srgbClr val="DD0D32"/>
                </a:solidFill>
                <a:latin typeface="Verdana"/>
                <a:ea typeface="Verdana"/>
                <a:cs typeface="Verdana"/>
                <a:sym typeface="Verdana"/>
              </a:rPr>
              <a:t>skin</a:t>
            </a:r>
            <a:endParaRPr>
              <a:solidFill>
                <a:srgbClr val="DD0D32"/>
              </a:solidFill>
              <a:latin typeface="Verdana"/>
              <a:ea typeface="Verdana"/>
              <a:cs typeface="Verdana"/>
              <a:sym typeface="Verdana"/>
            </a:endParaRPr>
          </a:p>
        </p:txBody>
      </p:sp>
      <p:sp>
        <p:nvSpPr>
          <p:cNvPr id="103" name="Google Shape;103;p2"/>
          <p:cNvSpPr txBox="1"/>
          <p:nvPr/>
        </p:nvSpPr>
        <p:spPr>
          <a:xfrm>
            <a:off x="422032" y="1034257"/>
            <a:ext cx="6798576"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Arial"/>
                <a:ea typeface="Arial"/>
                <a:cs typeface="Arial"/>
                <a:sym typeface="Arial"/>
              </a:rPr>
              <a:t>Skin issues dealing with academic stress has driven increasing needs on skincare products among MMAs.  Sephora featuring 280+ brands and its own label offers many options – but how we can find the right ones?</a:t>
            </a:r>
            <a:endParaRPr/>
          </a:p>
        </p:txBody>
      </p:sp>
      <p:grpSp>
        <p:nvGrpSpPr>
          <p:cNvPr id="104" name="Google Shape;104;p2"/>
          <p:cNvGrpSpPr/>
          <p:nvPr/>
        </p:nvGrpSpPr>
        <p:grpSpPr>
          <a:xfrm>
            <a:off x="7894029" y="3232859"/>
            <a:ext cx="3340247" cy="610911"/>
            <a:chOff x="7336305" y="2755900"/>
            <a:chExt cx="3340247" cy="610911"/>
          </a:xfrm>
        </p:grpSpPr>
        <p:pic>
          <p:nvPicPr>
            <p:cNvPr id="105" name="Google Shape;105;p2"/>
            <p:cNvPicPr preferRelativeResize="0"/>
            <p:nvPr/>
          </p:nvPicPr>
          <p:blipFill rotWithShape="1">
            <a:blip r:embed="rId3">
              <a:alphaModFix/>
            </a:blip>
            <a:srcRect b="0" l="0" r="0" t="0"/>
            <a:stretch/>
          </p:blipFill>
          <p:spPr>
            <a:xfrm>
              <a:off x="7336305" y="2755900"/>
              <a:ext cx="527060" cy="610911"/>
            </a:xfrm>
            <a:prstGeom prst="rect">
              <a:avLst/>
            </a:prstGeom>
            <a:noFill/>
            <a:ln>
              <a:noFill/>
            </a:ln>
          </p:spPr>
        </p:pic>
        <p:sp>
          <p:nvSpPr>
            <p:cNvPr id="106" name="Google Shape;106;p2"/>
            <p:cNvSpPr txBox="1"/>
            <p:nvPr/>
          </p:nvSpPr>
          <p:spPr>
            <a:xfrm>
              <a:off x="7864554" y="2905142"/>
              <a:ext cx="28119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Best reviewed products</a:t>
              </a:r>
              <a:endParaRPr/>
            </a:p>
          </p:txBody>
        </p:sp>
      </p:grpSp>
      <p:grpSp>
        <p:nvGrpSpPr>
          <p:cNvPr id="107" name="Google Shape;107;p2"/>
          <p:cNvGrpSpPr/>
          <p:nvPr/>
        </p:nvGrpSpPr>
        <p:grpSpPr>
          <a:xfrm>
            <a:off x="7886188" y="3870231"/>
            <a:ext cx="3381522" cy="599184"/>
            <a:chOff x="7295030" y="3429000"/>
            <a:chExt cx="3381522" cy="599184"/>
          </a:xfrm>
        </p:grpSpPr>
        <p:pic>
          <p:nvPicPr>
            <p:cNvPr id="108" name="Google Shape;108;p2"/>
            <p:cNvPicPr preferRelativeResize="0"/>
            <p:nvPr/>
          </p:nvPicPr>
          <p:blipFill rotWithShape="1">
            <a:blip r:embed="rId4">
              <a:alphaModFix/>
            </a:blip>
            <a:srcRect b="0" l="0" r="0" t="0"/>
            <a:stretch/>
          </p:blipFill>
          <p:spPr>
            <a:xfrm>
              <a:off x="7295030" y="3429000"/>
              <a:ext cx="599184" cy="599184"/>
            </a:xfrm>
            <a:prstGeom prst="rect">
              <a:avLst/>
            </a:prstGeom>
            <a:noFill/>
            <a:ln>
              <a:noFill/>
            </a:ln>
          </p:spPr>
        </p:pic>
        <p:sp>
          <p:nvSpPr>
            <p:cNvPr id="109" name="Google Shape;109;p2"/>
            <p:cNvSpPr txBox="1"/>
            <p:nvPr/>
          </p:nvSpPr>
          <p:spPr>
            <a:xfrm>
              <a:off x="7864554" y="3578242"/>
              <a:ext cx="28119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Top attributes </a:t>
              </a:r>
              <a:endParaRPr/>
            </a:p>
          </p:txBody>
        </p:sp>
      </p:grpSp>
      <p:grpSp>
        <p:nvGrpSpPr>
          <p:cNvPr id="110" name="Google Shape;110;p2"/>
          <p:cNvGrpSpPr/>
          <p:nvPr/>
        </p:nvGrpSpPr>
        <p:grpSpPr>
          <a:xfrm>
            <a:off x="7800632" y="4495876"/>
            <a:ext cx="3495822" cy="588088"/>
            <a:chOff x="7180730" y="4156840"/>
            <a:chExt cx="3495822" cy="588088"/>
          </a:xfrm>
        </p:grpSpPr>
        <p:pic>
          <p:nvPicPr>
            <p:cNvPr id="111" name="Google Shape;111;p2"/>
            <p:cNvPicPr preferRelativeResize="0"/>
            <p:nvPr/>
          </p:nvPicPr>
          <p:blipFill rotWithShape="1">
            <a:blip r:embed="rId5">
              <a:alphaModFix/>
            </a:blip>
            <a:srcRect b="0" l="0" r="0" t="0"/>
            <a:stretch/>
          </p:blipFill>
          <p:spPr>
            <a:xfrm>
              <a:off x="7180730" y="4156840"/>
              <a:ext cx="699048" cy="588088"/>
            </a:xfrm>
            <a:prstGeom prst="rect">
              <a:avLst/>
            </a:prstGeom>
            <a:noFill/>
            <a:ln>
              <a:noFill/>
            </a:ln>
          </p:spPr>
        </p:pic>
        <p:sp>
          <p:nvSpPr>
            <p:cNvPr id="112" name="Google Shape;112;p2"/>
            <p:cNvSpPr txBox="1"/>
            <p:nvPr/>
          </p:nvSpPr>
          <p:spPr>
            <a:xfrm>
              <a:off x="7864554" y="4326234"/>
              <a:ext cx="28119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Alternatives &amp; bundling</a:t>
              </a:r>
              <a:endParaRPr/>
            </a:p>
          </p:txBody>
        </p:sp>
      </p:grpSp>
      <p:grpSp>
        <p:nvGrpSpPr>
          <p:cNvPr id="113" name="Google Shape;113;p2"/>
          <p:cNvGrpSpPr/>
          <p:nvPr/>
        </p:nvGrpSpPr>
        <p:grpSpPr>
          <a:xfrm>
            <a:off x="7933982" y="5110425"/>
            <a:ext cx="3362472" cy="610280"/>
            <a:chOff x="7314080" y="4954326"/>
            <a:chExt cx="3362472" cy="610280"/>
          </a:xfrm>
        </p:grpSpPr>
        <p:pic>
          <p:nvPicPr>
            <p:cNvPr id="114" name="Google Shape;114;p2"/>
            <p:cNvPicPr preferRelativeResize="0"/>
            <p:nvPr/>
          </p:nvPicPr>
          <p:blipFill rotWithShape="1">
            <a:blip r:embed="rId6">
              <a:alphaModFix/>
            </a:blip>
            <a:srcRect b="0" l="0" r="0" t="0"/>
            <a:stretch/>
          </p:blipFill>
          <p:spPr>
            <a:xfrm>
              <a:off x="7314080" y="4954326"/>
              <a:ext cx="565896" cy="610280"/>
            </a:xfrm>
            <a:prstGeom prst="rect">
              <a:avLst/>
            </a:prstGeom>
            <a:noFill/>
            <a:ln>
              <a:noFill/>
            </a:ln>
          </p:spPr>
        </p:pic>
        <p:sp>
          <p:nvSpPr>
            <p:cNvPr id="115" name="Google Shape;115;p2"/>
            <p:cNvSpPr txBox="1"/>
            <p:nvPr/>
          </p:nvSpPr>
          <p:spPr>
            <a:xfrm>
              <a:off x="7864554" y="5071995"/>
              <a:ext cx="281199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Customer centricity</a:t>
              </a:r>
              <a:endParaRPr/>
            </a:p>
          </p:txBody>
        </p:sp>
      </p:grpSp>
      <p:sp>
        <p:nvSpPr>
          <p:cNvPr id="116" name="Google Shape;116;p2"/>
          <p:cNvSpPr txBox="1"/>
          <p:nvPr/>
        </p:nvSpPr>
        <p:spPr>
          <a:xfrm>
            <a:off x="7816389" y="1985901"/>
            <a:ext cx="323669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1C7C5A"/>
                </a:solidFill>
                <a:latin typeface="Arial"/>
                <a:ea typeface="Arial"/>
                <a:cs typeface="Arial"/>
                <a:sym typeface="Arial"/>
              </a:rPr>
              <a:t>Help consumers make better choice with text analytics …</a:t>
            </a:r>
            <a:endParaRPr/>
          </a:p>
        </p:txBody>
      </p:sp>
      <p:sp>
        <p:nvSpPr>
          <p:cNvPr id="117" name="Google Shape;117;p2"/>
          <p:cNvSpPr/>
          <p:nvPr/>
        </p:nvSpPr>
        <p:spPr>
          <a:xfrm>
            <a:off x="10647714" y="391164"/>
            <a:ext cx="162000" cy="162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2"/>
          <p:cNvSpPr/>
          <p:nvPr/>
        </p:nvSpPr>
        <p:spPr>
          <a:xfrm>
            <a:off x="1089108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2"/>
          <p:cNvSpPr/>
          <p:nvPr/>
        </p:nvSpPr>
        <p:spPr>
          <a:xfrm>
            <a:off x="1113445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2"/>
          <p:cNvSpPr/>
          <p:nvPr/>
        </p:nvSpPr>
        <p:spPr>
          <a:xfrm>
            <a:off x="1137782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2"/>
          <p:cNvSpPr/>
          <p:nvPr/>
        </p:nvSpPr>
        <p:spPr>
          <a:xfrm>
            <a:off x="1162119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22" name="Google Shape;122;p2"/>
          <p:cNvGrpSpPr/>
          <p:nvPr/>
        </p:nvGrpSpPr>
        <p:grpSpPr>
          <a:xfrm>
            <a:off x="282379" y="2417601"/>
            <a:ext cx="1944301" cy="3888052"/>
            <a:chOff x="1070" y="3114"/>
            <a:chExt cx="3538" cy="7075"/>
          </a:xfrm>
        </p:grpSpPr>
        <p:sp>
          <p:nvSpPr>
            <p:cNvPr id="123" name="Google Shape;123;p2"/>
            <p:cNvSpPr/>
            <p:nvPr/>
          </p:nvSpPr>
          <p:spPr>
            <a:xfrm>
              <a:off x="1078" y="3165"/>
              <a:ext cx="3530" cy="5510"/>
            </a:xfrm>
            <a:prstGeom prst="rect">
              <a:avLst/>
            </a:prstGeom>
            <a:no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24" name="Google Shape;124;p2"/>
            <p:cNvSpPr/>
            <p:nvPr/>
          </p:nvSpPr>
          <p:spPr>
            <a:xfrm>
              <a:off x="2511" y="3148"/>
              <a:ext cx="460" cy="459"/>
            </a:xfrm>
            <a:custGeom>
              <a:rect b="b" l="l" r="r" t="t"/>
              <a:pathLst>
                <a:path extrusionOk="0" h="54" w="54">
                  <a:moveTo>
                    <a:pt x="40" y="46"/>
                  </a:moveTo>
                  <a:cubicBezTo>
                    <a:pt x="29" y="54"/>
                    <a:pt x="14" y="51"/>
                    <a:pt x="7" y="40"/>
                  </a:cubicBezTo>
                  <a:cubicBezTo>
                    <a:pt x="0" y="29"/>
                    <a:pt x="3" y="15"/>
                    <a:pt x="14" y="7"/>
                  </a:cubicBezTo>
                  <a:cubicBezTo>
                    <a:pt x="25" y="0"/>
                    <a:pt x="40" y="3"/>
                    <a:pt x="47" y="13"/>
                  </a:cubicBezTo>
                  <a:cubicBezTo>
                    <a:pt x="54" y="24"/>
                    <a:pt x="51" y="39"/>
                    <a:pt x="40" y="46"/>
                  </a:cubicBezTo>
                  <a:close/>
                </a:path>
              </a:pathLst>
            </a:custGeom>
            <a:solidFill>
              <a:srgbClr val="1A1A1A"/>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25" name="Google Shape;125;p2"/>
            <p:cNvSpPr/>
            <p:nvPr/>
          </p:nvSpPr>
          <p:spPr>
            <a:xfrm>
              <a:off x="2408" y="3114"/>
              <a:ext cx="1560" cy="1267"/>
            </a:xfrm>
            <a:custGeom>
              <a:rect b="b" l="l" r="r" t="t"/>
              <a:pathLst>
                <a:path extrusionOk="0" h="149" w="183">
                  <a:moveTo>
                    <a:pt x="85" y="149"/>
                  </a:moveTo>
                  <a:cubicBezTo>
                    <a:pt x="65" y="149"/>
                    <a:pt x="33" y="138"/>
                    <a:pt x="17" y="102"/>
                  </a:cubicBezTo>
                  <a:cubicBezTo>
                    <a:pt x="0" y="72"/>
                    <a:pt x="11" y="35"/>
                    <a:pt x="33" y="36"/>
                  </a:cubicBezTo>
                  <a:cubicBezTo>
                    <a:pt x="84" y="0"/>
                    <a:pt x="183" y="49"/>
                    <a:pt x="85" y="149"/>
                  </a:cubicBezTo>
                </a:path>
              </a:pathLst>
            </a:custGeom>
            <a:solidFill>
              <a:srgbClr val="1A1A1A"/>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26" name="Google Shape;126;p2"/>
            <p:cNvSpPr/>
            <p:nvPr/>
          </p:nvSpPr>
          <p:spPr>
            <a:xfrm>
              <a:off x="2638" y="4415"/>
              <a:ext cx="648" cy="527"/>
            </a:xfrm>
            <a:custGeom>
              <a:rect b="b" l="l" r="r" t="t"/>
              <a:pathLst>
                <a:path extrusionOk="0" h="62" w="76">
                  <a:moveTo>
                    <a:pt x="74" y="10"/>
                  </a:moveTo>
                  <a:cubicBezTo>
                    <a:pt x="76" y="16"/>
                    <a:pt x="75" y="62"/>
                    <a:pt x="39" y="60"/>
                  </a:cubicBezTo>
                  <a:cubicBezTo>
                    <a:pt x="3" y="58"/>
                    <a:pt x="0" y="16"/>
                    <a:pt x="2" y="10"/>
                  </a:cubicBezTo>
                  <a:cubicBezTo>
                    <a:pt x="3" y="7"/>
                    <a:pt x="20" y="0"/>
                    <a:pt x="39" y="0"/>
                  </a:cubicBezTo>
                  <a:cubicBezTo>
                    <a:pt x="57" y="0"/>
                    <a:pt x="73" y="6"/>
                    <a:pt x="74" y="10"/>
                  </a:cubicBezTo>
                </a:path>
              </a:pathLst>
            </a:custGeom>
            <a:solidFill>
              <a:srgbClr val="F2F1DF"/>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27" name="Google Shape;127;p2"/>
            <p:cNvSpPr/>
            <p:nvPr/>
          </p:nvSpPr>
          <p:spPr>
            <a:xfrm>
              <a:off x="2647" y="4440"/>
              <a:ext cx="631" cy="213"/>
            </a:xfrm>
            <a:custGeom>
              <a:rect b="b" l="l" r="r" t="t"/>
              <a:pathLst>
                <a:path extrusionOk="0" h="25" w="74">
                  <a:moveTo>
                    <a:pt x="13" y="0"/>
                  </a:moveTo>
                  <a:cubicBezTo>
                    <a:pt x="6" y="3"/>
                    <a:pt x="1" y="5"/>
                    <a:pt x="1" y="7"/>
                  </a:cubicBezTo>
                  <a:cubicBezTo>
                    <a:pt x="0" y="8"/>
                    <a:pt x="0" y="9"/>
                    <a:pt x="0" y="11"/>
                  </a:cubicBezTo>
                  <a:cubicBezTo>
                    <a:pt x="0" y="15"/>
                    <a:pt x="1" y="19"/>
                    <a:pt x="2" y="25"/>
                  </a:cubicBezTo>
                  <a:cubicBezTo>
                    <a:pt x="8" y="21"/>
                    <a:pt x="12" y="15"/>
                    <a:pt x="13" y="9"/>
                  </a:cubicBezTo>
                  <a:cubicBezTo>
                    <a:pt x="13" y="9"/>
                    <a:pt x="13" y="9"/>
                    <a:pt x="13" y="9"/>
                  </a:cubicBezTo>
                  <a:cubicBezTo>
                    <a:pt x="13" y="8"/>
                    <a:pt x="13" y="7"/>
                    <a:pt x="13" y="7"/>
                  </a:cubicBezTo>
                  <a:cubicBezTo>
                    <a:pt x="13" y="7"/>
                    <a:pt x="13" y="7"/>
                    <a:pt x="13" y="7"/>
                  </a:cubicBezTo>
                  <a:cubicBezTo>
                    <a:pt x="13" y="7"/>
                    <a:pt x="13" y="7"/>
                    <a:pt x="13" y="7"/>
                  </a:cubicBezTo>
                  <a:cubicBezTo>
                    <a:pt x="13" y="4"/>
                    <a:pt x="13" y="2"/>
                    <a:pt x="13" y="0"/>
                  </a:cubicBezTo>
                  <a:moveTo>
                    <a:pt x="60" y="0"/>
                  </a:move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7"/>
                    <a:pt x="60" y="7"/>
                  </a:cubicBezTo>
                  <a:cubicBezTo>
                    <a:pt x="60" y="7"/>
                    <a:pt x="60" y="8"/>
                    <a:pt x="60" y="8"/>
                  </a:cubicBezTo>
                  <a:cubicBezTo>
                    <a:pt x="60" y="8"/>
                    <a:pt x="60" y="8"/>
                    <a:pt x="60" y="8"/>
                  </a:cubicBezTo>
                  <a:cubicBezTo>
                    <a:pt x="60" y="8"/>
                    <a:pt x="60" y="8"/>
                    <a:pt x="60" y="8"/>
                  </a:cubicBezTo>
                  <a:cubicBezTo>
                    <a:pt x="60" y="8"/>
                    <a:pt x="60" y="8"/>
                    <a:pt x="60" y="8"/>
                  </a:cubicBezTo>
                  <a:cubicBezTo>
                    <a:pt x="60" y="12"/>
                    <a:pt x="62" y="16"/>
                    <a:pt x="66" y="20"/>
                  </a:cubicBezTo>
                  <a:cubicBezTo>
                    <a:pt x="66" y="20"/>
                    <a:pt x="66" y="20"/>
                    <a:pt x="66" y="20"/>
                  </a:cubicBezTo>
                  <a:cubicBezTo>
                    <a:pt x="66" y="20"/>
                    <a:pt x="66" y="20"/>
                    <a:pt x="66" y="20"/>
                  </a:cubicBezTo>
                  <a:cubicBezTo>
                    <a:pt x="67" y="21"/>
                    <a:pt x="69" y="23"/>
                    <a:pt x="71" y="24"/>
                  </a:cubicBezTo>
                  <a:cubicBezTo>
                    <a:pt x="71" y="24"/>
                    <a:pt x="72" y="25"/>
                    <a:pt x="73" y="25"/>
                  </a:cubicBezTo>
                  <a:cubicBezTo>
                    <a:pt x="74" y="20"/>
                    <a:pt x="74" y="16"/>
                    <a:pt x="74" y="12"/>
                  </a:cubicBezTo>
                  <a:cubicBezTo>
                    <a:pt x="74" y="10"/>
                    <a:pt x="74" y="8"/>
                    <a:pt x="73" y="7"/>
                  </a:cubicBezTo>
                  <a:cubicBezTo>
                    <a:pt x="73" y="5"/>
                    <a:pt x="68" y="2"/>
                    <a:pt x="60" y="0"/>
                  </a:cubicBezTo>
                </a:path>
              </a:pathLst>
            </a:custGeom>
            <a:solidFill>
              <a:srgbClr val="DCDBCB"/>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28" name="Google Shape;128;p2"/>
            <p:cNvSpPr/>
            <p:nvPr/>
          </p:nvSpPr>
          <p:spPr>
            <a:xfrm>
              <a:off x="2170" y="4347"/>
              <a:ext cx="1594" cy="1131"/>
            </a:xfrm>
            <a:custGeom>
              <a:rect b="b" l="l" r="r" t="t"/>
              <a:pathLst>
                <a:path extrusionOk="0" h="133" w="187">
                  <a:moveTo>
                    <a:pt x="116" y="18"/>
                  </a:moveTo>
                  <a:cubicBezTo>
                    <a:pt x="116" y="0"/>
                    <a:pt x="116" y="0"/>
                    <a:pt x="116" y="0"/>
                  </a:cubicBezTo>
                  <a:cubicBezTo>
                    <a:pt x="69" y="0"/>
                    <a:pt x="69" y="0"/>
                    <a:pt x="69" y="0"/>
                  </a:cubicBezTo>
                  <a:cubicBezTo>
                    <a:pt x="69" y="0"/>
                    <a:pt x="69" y="8"/>
                    <a:pt x="69" y="18"/>
                  </a:cubicBezTo>
                  <a:cubicBezTo>
                    <a:pt x="69" y="27"/>
                    <a:pt x="60" y="37"/>
                    <a:pt x="48" y="39"/>
                  </a:cubicBezTo>
                  <a:cubicBezTo>
                    <a:pt x="21" y="52"/>
                    <a:pt x="21" y="52"/>
                    <a:pt x="21" y="52"/>
                  </a:cubicBezTo>
                  <a:cubicBezTo>
                    <a:pt x="10" y="54"/>
                    <a:pt x="0" y="65"/>
                    <a:pt x="0" y="77"/>
                  </a:cubicBezTo>
                  <a:cubicBezTo>
                    <a:pt x="93" y="133"/>
                    <a:pt x="93" y="133"/>
                    <a:pt x="93" y="133"/>
                  </a:cubicBezTo>
                  <a:cubicBezTo>
                    <a:pt x="187" y="77"/>
                    <a:pt x="187" y="77"/>
                    <a:pt x="187" y="77"/>
                  </a:cubicBezTo>
                  <a:cubicBezTo>
                    <a:pt x="187" y="65"/>
                    <a:pt x="177" y="54"/>
                    <a:pt x="166" y="52"/>
                  </a:cubicBezTo>
                  <a:cubicBezTo>
                    <a:pt x="137" y="39"/>
                    <a:pt x="137" y="39"/>
                    <a:pt x="137" y="39"/>
                  </a:cubicBezTo>
                  <a:cubicBezTo>
                    <a:pt x="125" y="37"/>
                    <a:pt x="116" y="27"/>
                    <a:pt x="116" y="18"/>
                  </a:cubicBezTo>
                </a:path>
              </a:pathLst>
            </a:custGeom>
            <a:solidFill>
              <a:srgbClr val="BF7E43"/>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29" name="Google Shape;129;p2"/>
            <p:cNvSpPr/>
            <p:nvPr/>
          </p:nvSpPr>
          <p:spPr>
            <a:xfrm>
              <a:off x="2758" y="4440"/>
              <a:ext cx="452" cy="171"/>
            </a:xfrm>
            <a:custGeom>
              <a:rect b="b" l="l" r="r" t="t"/>
              <a:pathLst>
                <a:path extrusionOk="0" h="20" w="53">
                  <a:moveTo>
                    <a:pt x="53" y="20"/>
                  </a:moveTo>
                  <a:cubicBezTo>
                    <a:pt x="53" y="20"/>
                    <a:pt x="53" y="20"/>
                    <a:pt x="53" y="20"/>
                  </a:cubicBezTo>
                  <a:cubicBezTo>
                    <a:pt x="53" y="20"/>
                    <a:pt x="53" y="20"/>
                    <a:pt x="53" y="20"/>
                  </a:cubicBezTo>
                  <a:moveTo>
                    <a:pt x="47" y="8"/>
                  </a:moveTo>
                  <a:cubicBezTo>
                    <a:pt x="47" y="8"/>
                    <a:pt x="47" y="8"/>
                    <a:pt x="47" y="8"/>
                  </a:cubicBezTo>
                  <a:cubicBezTo>
                    <a:pt x="47" y="8"/>
                    <a:pt x="47" y="8"/>
                    <a:pt x="47" y="8"/>
                  </a:cubicBezTo>
                  <a:moveTo>
                    <a:pt x="47" y="8"/>
                  </a:moveTo>
                  <a:cubicBezTo>
                    <a:pt x="47" y="8"/>
                    <a:pt x="47" y="8"/>
                    <a:pt x="47" y="8"/>
                  </a:cubicBezTo>
                  <a:cubicBezTo>
                    <a:pt x="47" y="8"/>
                    <a:pt x="47" y="8"/>
                    <a:pt x="47" y="8"/>
                  </a:cubicBezTo>
                  <a:moveTo>
                    <a:pt x="47" y="7"/>
                  </a:moveTo>
                  <a:cubicBezTo>
                    <a:pt x="47" y="7"/>
                    <a:pt x="47" y="7"/>
                    <a:pt x="47" y="7"/>
                  </a:cubicBezTo>
                  <a:cubicBezTo>
                    <a:pt x="47" y="7"/>
                    <a:pt x="47" y="7"/>
                    <a:pt x="47" y="7"/>
                  </a:cubicBezTo>
                  <a:moveTo>
                    <a:pt x="47" y="7"/>
                  </a:moveTo>
                  <a:cubicBezTo>
                    <a:pt x="47" y="7"/>
                    <a:pt x="47" y="7"/>
                    <a:pt x="47" y="7"/>
                  </a:cubicBezTo>
                  <a:cubicBezTo>
                    <a:pt x="47" y="7"/>
                    <a:pt x="47" y="7"/>
                    <a:pt x="47" y="7"/>
                  </a:cubicBezTo>
                  <a:moveTo>
                    <a:pt x="47" y="7"/>
                  </a:moveTo>
                  <a:cubicBezTo>
                    <a:pt x="47" y="7"/>
                    <a:pt x="47" y="7"/>
                    <a:pt x="47" y="7"/>
                  </a:cubicBezTo>
                  <a:cubicBezTo>
                    <a:pt x="47" y="7"/>
                    <a:pt x="47" y="7"/>
                    <a:pt x="47" y="7"/>
                  </a:cubicBezTo>
                  <a:moveTo>
                    <a:pt x="47" y="7"/>
                  </a:moveTo>
                  <a:cubicBezTo>
                    <a:pt x="47" y="7"/>
                    <a:pt x="47" y="7"/>
                    <a:pt x="47" y="7"/>
                  </a:cubicBezTo>
                  <a:cubicBezTo>
                    <a:pt x="47" y="7"/>
                    <a:pt x="47" y="7"/>
                    <a:pt x="47" y="7"/>
                  </a:cubicBezTo>
                  <a:moveTo>
                    <a:pt x="47" y="7"/>
                  </a:moveTo>
                  <a:cubicBezTo>
                    <a:pt x="47" y="7"/>
                    <a:pt x="47" y="7"/>
                    <a:pt x="47" y="7"/>
                  </a:cubicBezTo>
                  <a:cubicBezTo>
                    <a:pt x="47" y="7"/>
                    <a:pt x="47" y="7"/>
                    <a:pt x="47" y="7"/>
                  </a:cubicBezTo>
                  <a:moveTo>
                    <a:pt x="0" y="7"/>
                  </a:moveTo>
                  <a:cubicBezTo>
                    <a:pt x="0" y="7"/>
                    <a:pt x="0" y="8"/>
                    <a:pt x="0" y="9"/>
                  </a:cubicBezTo>
                  <a:cubicBezTo>
                    <a:pt x="0" y="9"/>
                    <a:pt x="0" y="9"/>
                    <a:pt x="0" y="9"/>
                  </a:cubicBezTo>
                  <a:cubicBezTo>
                    <a:pt x="0" y="8"/>
                    <a:pt x="0" y="7"/>
                    <a:pt x="0" y="7"/>
                  </a:cubicBezTo>
                  <a:moveTo>
                    <a:pt x="0" y="7"/>
                  </a:moveTo>
                  <a:cubicBezTo>
                    <a:pt x="0" y="7"/>
                    <a:pt x="0" y="7"/>
                    <a:pt x="0" y="7"/>
                  </a:cubicBezTo>
                  <a:cubicBezTo>
                    <a:pt x="0" y="7"/>
                    <a:pt x="0" y="7"/>
                    <a:pt x="0" y="7"/>
                  </a:cubicBezTo>
                  <a:cubicBezTo>
                    <a:pt x="0" y="7"/>
                    <a:pt x="0" y="7"/>
                    <a:pt x="0" y="7"/>
                  </a:cubicBezTo>
                  <a:moveTo>
                    <a:pt x="47" y="0"/>
                  </a:moveTo>
                  <a:cubicBezTo>
                    <a:pt x="47" y="7"/>
                    <a:pt x="47" y="7"/>
                    <a:pt x="47" y="7"/>
                  </a:cubicBezTo>
                  <a:cubicBezTo>
                    <a:pt x="47" y="7"/>
                    <a:pt x="47" y="7"/>
                    <a:pt x="47" y="7"/>
                  </a:cubicBezTo>
                  <a:cubicBezTo>
                    <a:pt x="47" y="7"/>
                    <a:pt x="47" y="7"/>
                    <a:pt x="47" y="7"/>
                  </a:cubicBezTo>
                  <a:cubicBezTo>
                    <a:pt x="47" y="0"/>
                    <a:pt x="47" y="0"/>
                    <a:pt x="47" y="0"/>
                  </a:cubicBezTo>
                  <a:cubicBezTo>
                    <a:pt x="47" y="0"/>
                    <a:pt x="47" y="0"/>
                    <a:pt x="47" y="0"/>
                  </a:cubicBezTo>
                </a:path>
              </a:pathLst>
            </a:custGeom>
            <a:solidFill>
              <a:srgbClr val="C6C5B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0" name="Google Shape;130;p2"/>
            <p:cNvSpPr/>
            <p:nvPr/>
          </p:nvSpPr>
          <p:spPr>
            <a:xfrm>
              <a:off x="3269" y="4653"/>
              <a:ext cx="17" cy="9"/>
            </a:xfrm>
            <a:custGeom>
              <a:rect b="b" l="l" r="r" t="t"/>
              <a:pathLst>
                <a:path extrusionOk="0" h="1" w="2">
                  <a:moveTo>
                    <a:pt x="0" y="0"/>
                  </a:moveTo>
                  <a:cubicBezTo>
                    <a:pt x="0" y="0"/>
                    <a:pt x="0" y="0"/>
                    <a:pt x="0" y="0"/>
                  </a:cubicBezTo>
                  <a:cubicBezTo>
                    <a:pt x="0" y="1"/>
                    <a:pt x="1" y="1"/>
                    <a:pt x="2" y="1"/>
                  </a:cubicBezTo>
                  <a:cubicBezTo>
                    <a:pt x="2" y="1"/>
                    <a:pt x="2" y="1"/>
                    <a:pt x="2" y="1"/>
                  </a:cubicBezTo>
                  <a:cubicBezTo>
                    <a:pt x="1" y="1"/>
                    <a:pt x="0" y="1"/>
                    <a:pt x="0" y="0"/>
                  </a:cubicBezTo>
                </a:path>
              </a:pathLst>
            </a:custGeom>
            <a:solidFill>
              <a:srgbClr val="E5E5E5"/>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1" name="Google Shape;131;p2"/>
            <p:cNvSpPr/>
            <p:nvPr/>
          </p:nvSpPr>
          <p:spPr>
            <a:xfrm>
              <a:off x="3210" y="4611"/>
              <a:ext cx="59" cy="42"/>
            </a:xfrm>
            <a:custGeom>
              <a:rect b="b" l="l" r="r" t="t"/>
              <a:pathLst>
                <a:path extrusionOk="0" h="5" w="7">
                  <a:moveTo>
                    <a:pt x="0" y="0"/>
                  </a:moveTo>
                  <a:cubicBezTo>
                    <a:pt x="2" y="2"/>
                    <a:pt x="4" y="4"/>
                    <a:pt x="7" y="5"/>
                  </a:cubicBezTo>
                  <a:cubicBezTo>
                    <a:pt x="7" y="5"/>
                    <a:pt x="7" y="5"/>
                    <a:pt x="7" y="5"/>
                  </a:cubicBezTo>
                  <a:cubicBezTo>
                    <a:pt x="6" y="5"/>
                    <a:pt x="5" y="4"/>
                    <a:pt x="5" y="4"/>
                  </a:cubicBezTo>
                  <a:cubicBezTo>
                    <a:pt x="3" y="3"/>
                    <a:pt x="1" y="1"/>
                    <a:pt x="0" y="0"/>
                  </a:cubicBezTo>
                </a:path>
              </a:pathLst>
            </a:custGeom>
            <a:solidFill>
              <a:srgbClr val="C6C5B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2" name="Google Shape;132;p2"/>
            <p:cNvSpPr/>
            <p:nvPr/>
          </p:nvSpPr>
          <p:spPr>
            <a:xfrm>
              <a:off x="2758" y="4347"/>
              <a:ext cx="528" cy="332"/>
            </a:xfrm>
            <a:custGeom>
              <a:rect b="b" l="l" r="r" t="t"/>
              <a:pathLst>
                <a:path extrusionOk="0" h="39" w="62">
                  <a:moveTo>
                    <a:pt x="47" y="0"/>
                  </a:moveTo>
                  <a:cubicBezTo>
                    <a:pt x="0" y="0"/>
                    <a:pt x="0" y="0"/>
                    <a:pt x="0" y="0"/>
                  </a:cubicBezTo>
                  <a:cubicBezTo>
                    <a:pt x="0" y="0"/>
                    <a:pt x="0" y="8"/>
                    <a:pt x="0" y="18"/>
                  </a:cubicBezTo>
                  <a:cubicBezTo>
                    <a:pt x="0" y="18"/>
                    <a:pt x="0" y="18"/>
                    <a:pt x="0" y="18"/>
                  </a:cubicBezTo>
                  <a:cubicBezTo>
                    <a:pt x="0" y="18"/>
                    <a:pt x="0" y="18"/>
                    <a:pt x="0" y="18"/>
                  </a:cubicBezTo>
                  <a:cubicBezTo>
                    <a:pt x="0" y="18"/>
                    <a:pt x="0" y="18"/>
                    <a:pt x="0" y="18"/>
                  </a:cubicBezTo>
                  <a:cubicBezTo>
                    <a:pt x="0" y="18"/>
                    <a:pt x="0" y="18"/>
                    <a:pt x="0" y="18"/>
                  </a:cubicBezTo>
                  <a:cubicBezTo>
                    <a:pt x="0" y="18"/>
                    <a:pt x="0" y="19"/>
                    <a:pt x="0" y="20"/>
                  </a:cubicBezTo>
                  <a:cubicBezTo>
                    <a:pt x="6" y="26"/>
                    <a:pt x="15" y="31"/>
                    <a:pt x="25" y="35"/>
                  </a:cubicBezTo>
                  <a:cubicBezTo>
                    <a:pt x="33" y="38"/>
                    <a:pt x="41" y="39"/>
                    <a:pt x="48" y="39"/>
                  </a:cubicBezTo>
                  <a:cubicBezTo>
                    <a:pt x="53" y="39"/>
                    <a:pt x="58" y="38"/>
                    <a:pt x="62" y="37"/>
                  </a:cubicBezTo>
                  <a:cubicBezTo>
                    <a:pt x="61" y="37"/>
                    <a:pt x="60" y="37"/>
                    <a:pt x="60" y="36"/>
                  </a:cubicBezTo>
                  <a:cubicBezTo>
                    <a:pt x="60" y="36"/>
                    <a:pt x="60" y="36"/>
                    <a:pt x="60" y="36"/>
                  </a:cubicBezTo>
                  <a:cubicBezTo>
                    <a:pt x="57" y="35"/>
                    <a:pt x="55" y="33"/>
                    <a:pt x="53" y="31"/>
                  </a:cubicBezTo>
                  <a:cubicBezTo>
                    <a:pt x="53" y="31"/>
                    <a:pt x="53" y="31"/>
                    <a:pt x="53" y="31"/>
                  </a:cubicBezTo>
                  <a:cubicBezTo>
                    <a:pt x="53" y="31"/>
                    <a:pt x="53" y="31"/>
                    <a:pt x="53" y="31"/>
                  </a:cubicBezTo>
                  <a:cubicBezTo>
                    <a:pt x="49" y="27"/>
                    <a:pt x="47" y="23"/>
                    <a:pt x="47" y="19"/>
                  </a:cubicBezTo>
                  <a:cubicBezTo>
                    <a:pt x="47" y="19"/>
                    <a:pt x="47" y="19"/>
                    <a:pt x="47" y="19"/>
                  </a:cubicBezTo>
                  <a:cubicBezTo>
                    <a:pt x="47" y="19"/>
                    <a:pt x="47" y="19"/>
                    <a:pt x="47" y="19"/>
                  </a:cubicBezTo>
                  <a:cubicBezTo>
                    <a:pt x="47" y="19"/>
                    <a:pt x="47" y="19"/>
                    <a:pt x="47" y="19"/>
                  </a:cubicBezTo>
                  <a:cubicBezTo>
                    <a:pt x="47" y="19"/>
                    <a:pt x="47" y="18"/>
                    <a:pt x="47" y="18"/>
                  </a:cubicBezTo>
                  <a:cubicBezTo>
                    <a:pt x="47" y="18"/>
                    <a:pt x="47" y="18"/>
                    <a:pt x="47" y="18"/>
                  </a:cubicBezTo>
                  <a:cubicBezTo>
                    <a:pt x="47" y="18"/>
                    <a:pt x="47" y="18"/>
                    <a:pt x="47" y="18"/>
                  </a:cubicBezTo>
                  <a:cubicBezTo>
                    <a:pt x="47" y="18"/>
                    <a:pt x="47" y="18"/>
                    <a:pt x="47" y="18"/>
                  </a:cubicBezTo>
                  <a:cubicBezTo>
                    <a:pt x="47" y="18"/>
                    <a:pt x="47" y="18"/>
                    <a:pt x="47" y="18"/>
                  </a:cubicBezTo>
                  <a:cubicBezTo>
                    <a:pt x="47" y="18"/>
                    <a:pt x="47" y="18"/>
                    <a:pt x="47" y="18"/>
                  </a:cubicBezTo>
                  <a:cubicBezTo>
                    <a:pt x="47" y="18"/>
                    <a:pt x="47" y="18"/>
                    <a:pt x="47" y="18"/>
                  </a:cubicBezTo>
                  <a:cubicBezTo>
                    <a:pt x="47" y="18"/>
                    <a:pt x="47" y="18"/>
                    <a:pt x="47" y="18"/>
                  </a:cubicBezTo>
                  <a:cubicBezTo>
                    <a:pt x="47" y="18"/>
                    <a:pt x="47" y="18"/>
                    <a:pt x="47" y="18"/>
                  </a:cubicBezTo>
                  <a:cubicBezTo>
                    <a:pt x="47" y="18"/>
                    <a:pt x="47" y="18"/>
                    <a:pt x="47" y="18"/>
                  </a:cubicBezTo>
                  <a:cubicBezTo>
                    <a:pt x="47" y="18"/>
                    <a:pt x="47" y="18"/>
                    <a:pt x="47" y="18"/>
                  </a:cubicBezTo>
                  <a:cubicBezTo>
                    <a:pt x="47" y="18"/>
                    <a:pt x="47" y="18"/>
                    <a:pt x="47" y="18"/>
                  </a:cubicBezTo>
                  <a:cubicBezTo>
                    <a:pt x="47" y="11"/>
                    <a:pt x="47" y="11"/>
                    <a:pt x="47" y="11"/>
                  </a:cubicBezTo>
                  <a:cubicBezTo>
                    <a:pt x="47" y="0"/>
                    <a:pt x="47" y="0"/>
                    <a:pt x="47" y="0"/>
                  </a:cubicBezTo>
                </a:path>
              </a:pathLst>
            </a:custGeom>
            <a:solidFill>
              <a:srgbClr val="AC713C"/>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3" name="Google Shape;133;p2"/>
            <p:cNvSpPr/>
            <p:nvPr/>
          </p:nvSpPr>
          <p:spPr>
            <a:xfrm>
              <a:off x="2468" y="3896"/>
              <a:ext cx="145" cy="247"/>
            </a:xfrm>
            <a:custGeom>
              <a:rect b="b" l="l" r="r" t="t"/>
              <a:pathLst>
                <a:path extrusionOk="0" h="29" w="17">
                  <a:moveTo>
                    <a:pt x="1" y="12"/>
                  </a:moveTo>
                  <a:cubicBezTo>
                    <a:pt x="3" y="20"/>
                    <a:pt x="10" y="29"/>
                    <a:pt x="13" y="29"/>
                  </a:cubicBezTo>
                  <a:cubicBezTo>
                    <a:pt x="16" y="28"/>
                    <a:pt x="17" y="21"/>
                    <a:pt x="15" y="13"/>
                  </a:cubicBezTo>
                  <a:cubicBezTo>
                    <a:pt x="13" y="5"/>
                    <a:pt x="9" y="0"/>
                    <a:pt x="6" y="0"/>
                  </a:cubicBezTo>
                  <a:cubicBezTo>
                    <a:pt x="4" y="1"/>
                    <a:pt x="0" y="4"/>
                    <a:pt x="1" y="12"/>
                  </a:cubicBezTo>
                  <a:close/>
                </a:path>
              </a:pathLst>
            </a:custGeom>
            <a:solidFill>
              <a:srgbClr val="BF7E43"/>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4" name="Google Shape;134;p2"/>
            <p:cNvSpPr/>
            <p:nvPr/>
          </p:nvSpPr>
          <p:spPr>
            <a:xfrm>
              <a:off x="3329" y="3896"/>
              <a:ext cx="145" cy="247"/>
            </a:xfrm>
            <a:custGeom>
              <a:rect b="b" l="l" r="r" t="t"/>
              <a:pathLst>
                <a:path extrusionOk="0" h="29" w="17">
                  <a:moveTo>
                    <a:pt x="15" y="12"/>
                  </a:moveTo>
                  <a:cubicBezTo>
                    <a:pt x="13" y="20"/>
                    <a:pt x="6" y="29"/>
                    <a:pt x="3" y="29"/>
                  </a:cubicBezTo>
                  <a:cubicBezTo>
                    <a:pt x="1" y="28"/>
                    <a:pt x="0" y="21"/>
                    <a:pt x="1" y="13"/>
                  </a:cubicBezTo>
                  <a:cubicBezTo>
                    <a:pt x="3" y="5"/>
                    <a:pt x="7" y="0"/>
                    <a:pt x="10" y="0"/>
                  </a:cubicBezTo>
                  <a:cubicBezTo>
                    <a:pt x="13" y="1"/>
                    <a:pt x="17" y="4"/>
                    <a:pt x="15" y="12"/>
                  </a:cubicBezTo>
                  <a:close/>
                </a:path>
              </a:pathLst>
            </a:custGeom>
            <a:solidFill>
              <a:srgbClr val="BF7E43"/>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5" name="Google Shape;135;p2"/>
            <p:cNvSpPr/>
            <p:nvPr/>
          </p:nvSpPr>
          <p:spPr>
            <a:xfrm>
              <a:off x="2536" y="3573"/>
              <a:ext cx="844" cy="995"/>
            </a:xfrm>
            <a:custGeom>
              <a:rect b="b" l="l" r="r" t="t"/>
              <a:pathLst>
                <a:path extrusionOk="0" h="117" w="99">
                  <a:moveTo>
                    <a:pt x="99" y="41"/>
                  </a:moveTo>
                  <a:cubicBezTo>
                    <a:pt x="99" y="81"/>
                    <a:pt x="72" y="117"/>
                    <a:pt x="51" y="117"/>
                  </a:cubicBezTo>
                  <a:cubicBezTo>
                    <a:pt x="31" y="117"/>
                    <a:pt x="3" y="81"/>
                    <a:pt x="3" y="41"/>
                  </a:cubicBezTo>
                  <a:cubicBezTo>
                    <a:pt x="0" y="12"/>
                    <a:pt x="13" y="0"/>
                    <a:pt x="26" y="6"/>
                  </a:cubicBezTo>
                  <a:cubicBezTo>
                    <a:pt x="62" y="35"/>
                    <a:pt x="78" y="36"/>
                    <a:pt x="99" y="41"/>
                  </a:cubicBezTo>
                  <a:close/>
                </a:path>
              </a:pathLst>
            </a:custGeom>
            <a:solidFill>
              <a:srgbClr val="BF7E43"/>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6" name="Google Shape;136;p2"/>
            <p:cNvSpPr/>
            <p:nvPr/>
          </p:nvSpPr>
          <p:spPr>
            <a:xfrm>
              <a:off x="2545" y="3905"/>
              <a:ext cx="844" cy="263"/>
            </a:xfrm>
            <a:custGeom>
              <a:rect b="b" l="l" r="r" t="t"/>
              <a:pathLst>
                <a:path extrusionOk="0" h="31" w="99">
                  <a:moveTo>
                    <a:pt x="94" y="1"/>
                  </a:moveTo>
                  <a:cubicBezTo>
                    <a:pt x="73" y="0"/>
                    <a:pt x="60" y="5"/>
                    <a:pt x="54" y="6"/>
                  </a:cubicBezTo>
                  <a:cubicBezTo>
                    <a:pt x="52" y="7"/>
                    <a:pt x="51" y="7"/>
                    <a:pt x="50" y="7"/>
                  </a:cubicBezTo>
                  <a:cubicBezTo>
                    <a:pt x="48" y="7"/>
                    <a:pt x="47" y="7"/>
                    <a:pt x="45" y="6"/>
                  </a:cubicBezTo>
                  <a:cubicBezTo>
                    <a:pt x="39" y="5"/>
                    <a:pt x="26" y="0"/>
                    <a:pt x="5" y="1"/>
                  </a:cubicBezTo>
                  <a:cubicBezTo>
                    <a:pt x="0" y="2"/>
                    <a:pt x="1" y="3"/>
                    <a:pt x="1" y="7"/>
                  </a:cubicBezTo>
                  <a:cubicBezTo>
                    <a:pt x="4" y="10"/>
                    <a:pt x="5" y="17"/>
                    <a:pt x="8" y="22"/>
                  </a:cubicBezTo>
                  <a:cubicBezTo>
                    <a:pt x="13" y="30"/>
                    <a:pt x="31" y="31"/>
                    <a:pt x="39" y="25"/>
                  </a:cubicBezTo>
                  <a:cubicBezTo>
                    <a:pt x="41" y="22"/>
                    <a:pt x="44" y="19"/>
                    <a:pt x="45" y="14"/>
                  </a:cubicBezTo>
                  <a:cubicBezTo>
                    <a:pt x="46" y="12"/>
                    <a:pt x="48" y="11"/>
                    <a:pt x="50" y="10"/>
                  </a:cubicBezTo>
                  <a:cubicBezTo>
                    <a:pt x="51" y="11"/>
                    <a:pt x="53" y="12"/>
                    <a:pt x="54" y="14"/>
                  </a:cubicBezTo>
                  <a:cubicBezTo>
                    <a:pt x="56" y="19"/>
                    <a:pt x="58" y="22"/>
                    <a:pt x="60" y="25"/>
                  </a:cubicBezTo>
                  <a:cubicBezTo>
                    <a:pt x="68" y="31"/>
                    <a:pt x="86" y="30"/>
                    <a:pt x="91" y="22"/>
                  </a:cubicBezTo>
                  <a:cubicBezTo>
                    <a:pt x="94" y="17"/>
                    <a:pt x="95" y="10"/>
                    <a:pt x="98" y="7"/>
                  </a:cubicBezTo>
                  <a:cubicBezTo>
                    <a:pt x="98" y="3"/>
                    <a:pt x="99" y="2"/>
                    <a:pt x="94" y="1"/>
                  </a:cubicBezTo>
                  <a:close/>
                  <a:moveTo>
                    <a:pt x="36" y="24"/>
                  </a:moveTo>
                  <a:cubicBezTo>
                    <a:pt x="31" y="27"/>
                    <a:pt x="14" y="28"/>
                    <a:pt x="10" y="21"/>
                  </a:cubicBezTo>
                  <a:cubicBezTo>
                    <a:pt x="6" y="14"/>
                    <a:pt x="4" y="6"/>
                    <a:pt x="6" y="5"/>
                  </a:cubicBezTo>
                  <a:cubicBezTo>
                    <a:pt x="14" y="3"/>
                    <a:pt x="25" y="2"/>
                    <a:pt x="44" y="10"/>
                  </a:cubicBezTo>
                  <a:cubicBezTo>
                    <a:pt x="46" y="10"/>
                    <a:pt x="40" y="21"/>
                    <a:pt x="36" y="24"/>
                  </a:cubicBezTo>
                  <a:close/>
                  <a:moveTo>
                    <a:pt x="89" y="21"/>
                  </a:moveTo>
                  <a:cubicBezTo>
                    <a:pt x="85" y="28"/>
                    <a:pt x="68" y="27"/>
                    <a:pt x="63" y="24"/>
                  </a:cubicBezTo>
                  <a:cubicBezTo>
                    <a:pt x="59" y="21"/>
                    <a:pt x="54" y="10"/>
                    <a:pt x="55" y="10"/>
                  </a:cubicBezTo>
                  <a:cubicBezTo>
                    <a:pt x="74" y="2"/>
                    <a:pt x="85" y="3"/>
                    <a:pt x="93" y="5"/>
                  </a:cubicBezTo>
                  <a:cubicBezTo>
                    <a:pt x="95" y="6"/>
                    <a:pt x="93" y="14"/>
                    <a:pt x="89" y="21"/>
                  </a:cubicBezTo>
                  <a:close/>
                </a:path>
              </a:pathLst>
            </a:custGeom>
            <a:solidFill>
              <a:srgbClr val="1A1A1A"/>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7" name="Google Shape;137;p2"/>
            <p:cNvSpPr/>
            <p:nvPr/>
          </p:nvSpPr>
          <p:spPr>
            <a:xfrm>
              <a:off x="3713" y="6745"/>
              <a:ext cx="196" cy="536"/>
            </a:xfrm>
            <a:custGeom>
              <a:rect b="b" l="l" r="r" t="t"/>
              <a:pathLst>
                <a:path extrusionOk="0" h="63" w="23">
                  <a:moveTo>
                    <a:pt x="3" y="13"/>
                  </a:moveTo>
                  <a:cubicBezTo>
                    <a:pt x="3" y="13"/>
                    <a:pt x="0" y="25"/>
                    <a:pt x="0" y="28"/>
                  </a:cubicBezTo>
                  <a:cubicBezTo>
                    <a:pt x="0" y="31"/>
                    <a:pt x="3" y="42"/>
                    <a:pt x="3" y="47"/>
                  </a:cubicBezTo>
                  <a:cubicBezTo>
                    <a:pt x="4" y="52"/>
                    <a:pt x="9" y="49"/>
                    <a:pt x="8" y="42"/>
                  </a:cubicBezTo>
                  <a:cubicBezTo>
                    <a:pt x="5" y="29"/>
                    <a:pt x="8" y="29"/>
                    <a:pt x="8" y="29"/>
                  </a:cubicBezTo>
                  <a:cubicBezTo>
                    <a:pt x="8" y="29"/>
                    <a:pt x="12" y="45"/>
                    <a:pt x="6" y="57"/>
                  </a:cubicBezTo>
                  <a:cubicBezTo>
                    <a:pt x="5" y="60"/>
                    <a:pt x="6" y="63"/>
                    <a:pt x="8" y="62"/>
                  </a:cubicBezTo>
                  <a:cubicBezTo>
                    <a:pt x="9" y="62"/>
                    <a:pt x="11" y="58"/>
                    <a:pt x="11" y="58"/>
                  </a:cubicBezTo>
                  <a:cubicBezTo>
                    <a:pt x="19" y="53"/>
                    <a:pt x="19" y="53"/>
                    <a:pt x="19" y="53"/>
                  </a:cubicBezTo>
                  <a:cubicBezTo>
                    <a:pt x="23" y="43"/>
                    <a:pt x="23" y="43"/>
                    <a:pt x="23" y="43"/>
                  </a:cubicBezTo>
                  <a:cubicBezTo>
                    <a:pt x="23" y="43"/>
                    <a:pt x="23" y="28"/>
                    <a:pt x="22" y="24"/>
                  </a:cubicBezTo>
                  <a:cubicBezTo>
                    <a:pt x="19" y="17"/>
                    <a:pt x="17" y="10"/>
                    <a:pt x="13" y="6"/>
                  </a:cubicBezTo>
                  <a:cubicBezTo>
                    <a:pt x="10" y="2"/>
                    <a:pt x="2" y="0"/>
                    <a:pt x="2" y="0"/>
                  </a:cubicBezTo>
                  <a:lnTo>
                    <a:pt x="3" y="13"/>
                  </a:lnTo>
                  <a:close/>
                </a:path>
              </a:pathLst>
            </a:custGeom>
            <a:solidFill>
              <a:srgbClr val="F6D3A9"/>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8" name="Google Shape;138;p2"/>
            <p:cNvSpPr/>
            <p:nvPr/>
          </p:nvSpPr>
          <p:spPr>
            <a:xfrm>
              <a:off x="1070" y="5631"/>
              <a:ext cx="648" cy="221"/>
            </a:xfrm>
            <a:custGeom>
              <a:rect b="b" l="l" r="r" t="t"/>
              <a:pathLst>
                <a:path extrusionOk="0" h="26" w="76">
                  <a:moveTo>
                    <a:pt x="49" y="1"/>
                  </a:moveTo>
                  <a:cubicBezTo>
                    <a:pt x="49" y="1"/>
                    <a:pt x="37" y="0"/>
                    <a:pt x="34" y="0"/>
                  </a:cubicBezTo>
                  <a:cubicBezTo>
                    <a:pt x="31" y="1"/>
                    <a:pt x="26" y="6"/>
                    <a:pt x="21" y="7"/>
                  </a:cubicBezTo>
                  <a:cubicBezTo>
                    <a:pt x="16" y="9"/>
                    <a:pt x="20" y="13"/>
                    <a:pt x="27" y="11"/>
                  </a:cubicBezTo>
                  <a:cubicBezTo>
                    <a:pt x="39" y="7"/>
                    <a:pt x="34" y="9"/>
                    <a:pt x="34" y="9"/>
                  </a:cubicBezTo>
                  <a:cubicBezTo>
                    <a:pt x="34" y="9"/>
                    <a:pt x="19" y="15"/>
                    <a:pt x="6" y="12"/>
                  </a:cubicBezTo>
                  <a:cubicBezTo>
                    <a:pt x="3" y="11"/>
                    <a:pt x="0" y="12"/>
                    <a:pt x="1" y="14"/>
                  </a:cubicBezTo>
                  <a:cubicBezTo>
                    <a:pt x="2" y="15"/>
                    <a:pt x="6" y="17"/>
                    <a:pt x="6" y="17"/>
                  </a:cubicBezTo>
                  <a:cubicBezTo>
                    <a:pt x="6" y="17"/>
                    <a:pt x="26" y="25"/>
                    <a:pt x="30" y="24"/>
                  </a:cubicBezTo>
                  <a:cubicBezTo>
                    <a:pt x="37" y="22"/>
                    <a:pt x="50" y="17"/>
                    <a:pt x="50" y="17"/>
                  </a:cubicBezTo>
                  <a:cubicBezTo>
                    <a:pt x="72" y="26"/>
                    <a:pt x="72" y="26"/>
                    <a:pt x="72" y="26"/>
                  </a:cubicBezTo>
                  <a:cubicBezTo>
                    <a:pt x="76" y="11"/>
                    <a:pt x="76" y="11"/>
                    <a:pt x="76" y="11"/>
                  </a:cubicBezTo>
                  <a:lnTo>
                    <a:pt x="49" y="1"/>
                  </a:lnTo>
                  <a:close/>
                </a:path>
              </a:pathLst>
            </a:custGeom>
            <a:solidFill>
              <a:srgbClr val="BF7E43"/>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39" name="Google Shape;139;p2"/>
            <p:cNvSpPr/>
            <p:nvPr/>
          </p:nvSpPr>
          <p:spPr>
            <a:xfrm>
              <a:off x="1564" y="4679"/>
              <a:ext cx="2319" cy="2219"/>
            </a:xfrm>
            <a:custGeom>
              <a:rect b="b" l="l" r="r" t="t"/>
              <a:pathLst>
                <a:path extrusionOk="0" h="261" w="272">
                  <a:moveTo>
                    <a:pt x="238" y="12"/>
                  </a:moveTo>
                  <a:cubicBezTo>
                    <a:pt x="208" y="0"/>
                    <a:pt x="208" y="0"/>
                    <a:pt x="208" y="0"/>
                  </a:cubicBezTo>
                  <a:cubicBezTo>
                    <a:pt x="205" y="0"/>
                    <a:pt x="198" y="12"/>
                    <a:pt x="185" y="24"/>
                  </a:cubicBezTo>
                  <a:cubicBezTo>
                    <a:pt x="173" y="22"/>
                    <a:pt x="171" y="66"/>
                    <a:pt x="164" y="66"/>
                  </a:cubicBezTo>
                  <a:cubicBezTo>
                    <a:pt x="158" y="66"/>
                    <a:pt x="156" y="23"/>
                    <a:pt x="143" y="24"/>
                  </a:cubicBezTo>
                  <a:cubicBezTo>
                    <a:pt x="130" y="12"/>
                    <a:pt x="122" y="0"/>
                    <a:pt x="119" y="0"/>
                  </a:cubicBezTo>
                  <a:cubicBezTo>
                    <a:pt x="91" y="12"/>
                    <a:pt x="91" y="12"/>
                    <a:pt x="91" y="12"/>
                  </a:cubicBezTo>
                  <a:cubicBezTo>
                    <a:pt x="80" y="15"/>
                    <a:pt x="70" y="26"/>
                    <a:pt x="70" y="37"/>
                  </a:cubicBezTo>
                  <a:cubicBezTo>
                    <a:pt x="70" y="37"/>
                    <a:pt x="69" y="133"/>
                    <a:pt x="69" y="137"/>
                  </a:cubicBezTo>
                  <a:cubicBezTo>
                    <a:pt x="10" y="118"/>
                    <a:pt x="10" y="118"/>
                    <a:pt x="10" y="118"/>
                  </a:cubicBezTo>
                  <a:cubicBezTo>
                    <a:pt x="6" y="116"/>
                    <a:pt x="4" y="120"/>
                    <a:pt x="3" y="125"/>
                  </a:cubicBezTo>
                  <a:cubicBezTo>
                    <a:pt x="3" y="127"/>
                    <a:pt x="3" y="127"/>
                    <a:pt x="3" y="127"/>
                  </a:cubicBezTo>
                  <a:cubicBezTo>
                    <a:pt x="2" y="132"/>
                    <a:pt x="0" y="135"/>
                    <a:pt x="5" y="137"/>
                  </a:cubicBezTo>
                  <a:cubicBezTo>
                    <a:pt x="68" y="164"/>
                    <a:pt x="68" y="164"/>
                    <a:pt x="68" y="164"/>
                  </a:cubicBezTo>
                  <a:cubicBezTo>
                    <a:pt x="73" y="166"/>
                    <a:pt x="78" y="168"/>
                    <a:pt x="83" y="168"/>
                  </a:cubicBezTo>
                  <a:cubicBezTo>
                    <a:pt x="87" y="168"/>
                    <a:pt x="91" y="166"/>
                    <a:pt x="94" y="162"/>
                  </a:cubicBezTo>
                  <a:cubicBezTo>
                    <a:pt x="95" y="160"/>
                    <a:pt x="96" y="157"/>
                    <a:pt x="96" y="155"/>
                  </a:cubicBezTo>
                  <a:cubicBezTo>
                    <a:pt x="102" y="86"/>
                    <a:pt x="102" y="86"/>
                    <a:pt x="102" y="86"/>
                  </a:cubicBezTo>
                  <a:cubicBezTo>
                    <a:pt x="115" y="159"/>
                    <a:pt x="115" y="159"/>
                    <a:pt x="115" y="159"/>
                  </a:cubicBezTo>
                  <a:cubicBezTo>
                    <a:pt x="116" y="163"/>
                    <a:pt x="116" y="171"/>
                    <a:pt x="114" y="175"/>
                  </a:cubicBezTo>
                  <a:cubicBezTo>
                    <a:pt x="100" y="221"/>
                    <a:pt x="100" y="221"/>
                    <a:pt x="100" y="221"/>
                  </a:cubicBezTo>
                  <a:cubicBezTo>
                    <a:pt x="165" y="221"/>
                    <a:pt x="165" y="221"/>
                    <a:pt x="165" y="221"/>
                  </a:cubicBezTo>
                  <a:cubicBezTo>
                    <a:pt x="230" y="221"/>
                    <a:pt x="230" y="221"/>
                    <a:pt x="230" y="221"/>
                  </a:cubicBezTo>
                  <a:cubicBezTo>
                    <a:pt x="216" y="175"/>
                    <a:pt x="216" y="175"/>
                    <a:pt x="216" y="175"/>
                  </a:cubicBezTo>
                  <a:cubicBezTo>
                    <a:pt x="215" y="171"/>
                    <a:pt x="214" y="163"/>
                    <a:pt x="215" y="159"/>
                  </a:cubicBezTo>
                  <a:cubicBezTo>
                    <a:pt x="227" y="86"/>
                    <a:pt x="227" y="86"/>
                    <a:pt x="227" y="86"/>
                  </a:cubicBezTo>
                  <a:cubicBezTo>
                    <a:pt x="228" y="151"/>
                    <a:pt x="228" y="151"/>
                    <a:pt x="228" y="151"/>
                  </a:cubicBezTo>
                  <a:cubicBezTo>
                    <a:pt x="228" y="155"/>
                    <a:pt x="229" y="163"/>
                    <a:pt x="230" y="168"/>
                  </a:cubicBezTo>
                  <a:cubicBezTo>
                    <a:pt x="252" y="255"/>
                    <a:pt x="252" y="255"/>
                    <a:pt x="252" y="255"/>
                  </a:cubicBezTo>
                  <a:cubicBezTo>
                    <a:pt x="252" y="260"/>
                    <a:pt x="256" y="259"/>
                    <a:pt x="261" y="260"/>
                  </a:cubicBezTo>
                  <a:cubicBezTo>
                    <a:pt x="263" y="260"/>
                    <a:pt x="263" y="260"/>
                    <a:pt x="263" y="260"/>
                  </a:cubicBezTo>
                  <a:cubicBezTo>
                    <a:pt x="268" y="261"/>
                    <a:pt x="272" y="261"/>
                    <a:pt x="272" y="256"/>
                  </a:cubicBezTo>
                  <a:cubicBezTo>
                    <a:pt x="261" y="156"/>
                    <a:pt x="261" y="156"/>
                    <a:pt x="261" y="156"/>
                  </a:cubicBezTo>
                  <a:cubicBezTo>
                    <a:pt x="261" y="152"/>
                    <a:pt x="259" y="37"/>
                    <a:pt x="259" y="37"/>
                  </a:cubicBezTo>
                  <a:cubicBezTo>
                    <a:pt x="259" y="26"/>
                    <a:pt x="249" y="15"/>
                    <a:pt x="238" y="12"/>
                  </a:cubicBezTo>
                  <a:close/>
                </a:path>
              </a:pathLst>
            </a:custGeom>
            <a:solidFill>
              <a:srgbClr val="0000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40" name="Google Shape;140;p2"/>
            <p:cNvSpPr/>
            <p:nvPr/>
          </p:nvSpPr>
          <p:spPr>
            <a:xfrm>
              <a:off x="3141" y="4500"/>
              <a:ext cx="214" cy="553"/>
            </a:xfrm>
            <a:custGeom>
              <a:rect b="b" l="l" r="r" t="t"/>
              <a:pathLst>
                <a:path extrusionOk="0" h="553" w="214">
                  <a:moveTo>
                    <a:pt x="0" y="383"/>
                  </a:moveTo>
                  <a:lnTo>
                    <a:pt x="128" y="0"/>
                  </a:lnTo>
                  <a:lnTo>
                    <a:pt x="214" y="179"/>
                  </a:lnTo>
                  <a:lnTo>
                    <a:pt x="137" y="553"/>
                  </a:lnTo>
                  <a:lnTo>
                    <a:pt x="0" y="383"/>
                  </a:lnTo>
                  <a:close/>
                </a:path>
              </a:pathLst>
            </a:custGeom>
            <a:solidFill>
              <a:srgbClr val="EDEDED"/>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41" name="Google Shape;141;p2"/>
            <p:cNvSpPr/>
            <p:nvPr/>
          </p:nvSpPr>
          <p:spPr>
            <a:xfrm>
              <a:off x="2570" y="4500"/>
              <a:ext cx="213" cy="553"/>
            </a:xfrm>
            <a:custGeom>
              <a:rect b="b" l="l" r="r" t="t"/>
              <a:pathLst>
                <a:path extrusionOk="0" h="553" w="213">
                  <a:moveTo>
                    <a:pt x="213" y="383"/>
                  </a:moveTo>
                  <a:lnTo>
                    <a:pt x="85" y="0"/>
                  </a:lnTo>
                  <a:lnTo>
                    <a:pt x="0" y="179"/>
                  </a:lnTo>
                  <a:lnTo>
                    <a:pt x="77" y="553"/>
                  </a:lnTo>
                  <a:lnTo>
                    <a:pt x="213" y="383"/>
                  </a:lnTo>
                  <a:close/>
                </a:path>
              </a:pathLst>
            </a:custGeom>
            <a:solidFill>
              <a:srgbClr val="EDEDED"/>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42" name="Google Shape;142;p2"/>
            <p:cNvSpPr/>
            <p:nvPr/>
          </p:nvSpPr>
          <p:spPr>
            <a:xfrm>
              <a:off x="2152" y="6277"/>
              <a:ext cx="350" cy="451"/>
            </a:xfrm>
            <a:custGeom>
              <a:rect b="b" l="l" r="r" t="t"/>
              <a:pathLst>
                <a:path extrusionOk="0" h="53" w="41">
                  <a:moveTo>
                    <a:pt x="0" y="31"/>
                  </a:moveTo>
                  <a:cubicBezTo>
                    <a:pt x="0" y="45"/>
                    <a:pt x="9" y="53"/>
                    <a:pt x="20" y="53"/>
                  </a:cubicBezTo>
                  <a:cubicBezTo>
                    <a:pt x="31" y="53"/>
                    <a:pt x="40" y="45"/>
                    <a:pt x="41" y="32"/>
                  </a:cubicBezTo>
                  <a:cubicBezTo>
                    <a:pt x="41" y="18"/>
                    <a:pt x="32" y="0"/>
                    <a:pt x="21" y="0"/>
                  </a:cubicBezTo>
                  <a:cubicBezTo>
                    <a:pt x="9" y="0"/>
                    <a:pt x="0" y="18"/>
                    <a:pt x="0" y="31"/>
                  </a:cubicBezTo>
                  <a:close/>
                </a:path>
              </a:pathLst>
            </a:custGeom>
            <a:solidFill>
              <a:srgbClr val="36363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43" name="Google Shape;143;p2"/>
            <p:cNvSpPr/>
            <p:nvPr/>
          </p:nvSpPr>
          <p:spPr>
            <a:xfrm>
              <a:off x="2314" y="6294"/>
              <a:ext cx="290" cy="298"/>
            </a:xfrm>
            <a:custGeom>
              <a:rect b="b" l="l" r="r" t="t"/>
              <a:pathLst>
                <a:path extrusionOk="0" h="35" w="34">
                  <a:moveTo>
                    <a:pt x="26" y="15"/>
                  </a:moveTo>
                  <a:cubicBezTo>
                    <a:pt x="22" y="9"/>
                    <a:pt x="10" y="0"/>
                    <a:pt x="5" y="2"/>
                  </a:cubicBezTo>
                  <a:cubicBezTo>
                    <a:pt x="0" y="4"/>
                    <a:pt x="4" y="15"/>
                    <a:pt x="7" y="22"/>
                  </a:cubicBezTo>
                  <a:cubicBezTo>
                    <a:pt x="10" y="28"/>
                    <a:pt x="23" y="35"/>
                    <a:pt x="28" y="33"/>
                  </a:cubicBezTo>
                  <a:cubicBezTo>
                    <a:pt x="34" y="31"/>
                    <a:pt x="29" y="21"/>
                    <a:pt x="26" y="15"/>
                  </a:cubicBezTo>
                  <a:close/>
                </a:path>
              </a:pathLst>
            </a:custGeom>
            <a:solidFill>
              <a:srgbClr val="36363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44" name="Google Shape;144;p2"/>
            <p:cNvSpPr/>
            <p:nvPr/>
          </p:nvSpPr>
          <p:spPr>
            <a:xfrm>
              <a:off x="3474" y="6277"/>
              <a:ext cx="349" cy="451"/>
            </a:xfrm>
            <a:custGeom>
              <a:rect b="b" l="l" r="r" t="t"/>
              <a:pathLst>
                <a:path extrusionOk="0" h="53" w="41">
                  <a:moveTo>
                    <a:pt x="41" y="31"/>
                  </a:moveTo>
                  <a:cubicBezTo>
                    <a:pt x="41" y="45"/>
                    <a:pt x="32" y="53"/>
                    <a:pt x="21" y="53"/>
                  </a:cubicBezTo>
                  <a:cubicBezTo>
                    <a:pt x="10" y="53"/>
                    <a:pt x="0" y="45"/>
                    <a:pt x="0" y="32"/>
                  </a:cubicBezTo>
                  <a:cubicBezTo>
                    <a:pt x="0" y="18"/>
                    <a:pt x="9" y="0"/>
                    <a:pt x="20" y="0"/>
                  </a:cubicBezTo>
                  <a:cubicBezTo>
                    <a:pt x="31" y="0"/>
                    <a:pt x="41" y="18"/>
                    <a:pt x="41" y="31"/>
                  </a:cubicBezTo>
                  <a:close/>
                </a:path>
              </a:pathLst>
            </a:custGeom>
            <a:solidFill>
              <a:srgbClr val="36363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45" name="Google Shape;145;p2"/>
            <p:cNvSpPr/>
            <p:nvPr/>
          </p:nvSpPr>
          <p:spPr>
            <a:xfrm>
              <a:off x="3372" y="6294"/>
              <a:ext cx="290" cy="298"/>
            </a:xfrm>
            <a:custGeom>
              <a:rect b="b" l="l" r="r" t="t"/>
              <a:pathLst>
                <a:path extrusionOk="0" h="35" w="34">
                  <a:moveTo>
                    <a:pt x="8" y="15"/>
                  </a:moveTo>
                  <a:cubicBezTo>
                    <a:pt x="11" y="9"/>
                    <a:pt x="24" y="0"/>
                    <a:pt x="29" y="2"/>
                  </a:cubicBezTo>
                  <a:cubicBezTo>
                    <a:pt x="34" y="4"/>
                    <a:pt x="30" y="15"/>
                    <a:pt x="27" y="22"/>
                  </a:cubicBezTo>
                  <a:cubicBezTo>
                    <a:pt x="24" y="28"/>
                    <a:pt x="11" y="35"/>
                    <a:pt x="5" y="33"/>
                  </a:cubicBezTo>
                  <a:cubicBezTo>
                    <a:pt x="0" y="31"/>
                    <a:pt x="5" y="21"/>
                    <a:pt x="8" y="15"/>
                  </a:cubicBezTo>
                  <a:close/>
                </a:path>
              </a:pathLst>
            </a:custGeom>
            <a:solidFill>
              <a:srgbClr val="36363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46" name="Google Shape;146;p2"/>
            <p:cNvSpPr/>
            <p:nvPr/>
          </p:nvSpPr>
          <p:spPr>
            <a:xfrm>
              <a:off x="1377" y="6209"/>
              <a:ext cx="3222" cy="867"/>
            </a:xfrm>
            <a:custGeom>
              <a:rect b="b" l="l" r="r" t="t"/>
              <a:pathLst>
                <a:path extrusionOk="0" h="867" w="3222">
                  <a:moveTo>
                    <a:pt x="3001" y="867"/>
                  </a:moveTo>
                  <a:lnTo>
                    <a:pt x="221" y="867"/>
                  </a:lnTo>
                  <a:lnTo>
                    <a:pt x="0" y="0"/>
                  </a:lnTo>
                  <a:lnTo>
                    <a:pt x="3222" y="0"/>
                  </a:lnTo>
                  <a:lnTo>
                    <a:pt x="3001" y="867"/>
                  </a:lnTo>
                  <a:close/>
                </a:path>
              </a:pathLst>
            </a:custGeom>
            <a:solidFill>
              <a:srgbClr val="384D63"/>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sp>
          <p:nvSpPr>
            <p:cNvPr id="147" name="Google Shape;147;p2"/>
            <p:cNvSpPr/>
            <p:nvPr/>
          </p:nvSpPr>
          <p:spPr>
            <a:xfrm>
              <a:off x="2229" y="6796"/>
              <a:ext cx="1518" cy="3393"/>
            </a:xfrm>
            <a:prstGeom prst="rect">
              <a:avLst/>
            </a:prstGeom>
            <a:solidFill>
              <a:srgbClr val="2A3A4A"/>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Lato"/>
                <a:ea typeface="Lato"/>
                <a:cs typeface="Lato"/>
                <a:sym typeface="Lato"/>
              </a:endParaRPr>
            </a:p>
          </p:txBody>
        </p:sp>
      </p:grpSp>
      <p:sp>
        <p:nvSpPr>
          <p:cNvPr id="148" name="Google Shape;148;p2"/>
          <p:cNvSpPr/>
          <p:nvPr/>
        </p:nvSpPr>
        <p:spPr>
          <a:xfrm>
            <a:off x="1291935" y="3862353"/>
            <a:ext cx="803404" cy="266592"/>
          </a:xfrm>
          <a:prstGeom prst="rect">
            <a:avLst/>
          </a:prstGeom>
          <a:solidFill>
            <a:srgbClr val="E818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2"/>
          <p:cNvSpPr/>
          <p:nvPr/>
        </p:nvSpPr>
        <p:spPr>
          <a:xfrm>
            <a:off x="1325385" y="3923320"/>
            <a:ext cx="732898" cy="1822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0" name="Google Shape;150;p2"/>
          <p:cNvSpPr txBox="1"/>
          <p:nvPr/>
        </p:nvSpPr>
        <p:spPr>
          <a:xfrm>
            <a:off x="1382265" y="3889232"/>
            <a:ext cx="716359"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Arial"/>
                <a:ea typeface="Arial"/>
                <a:cs typeface="Arial"/>
                <a:sym typeface="Arial"/>
              </a:rPr>
              <a:t>MMA4s</a:t>
            </a:r>
            <a:endParaRPr/>
          </a:p>
        </p:txBody>
      </p:sp>
      <p:pic>
        <p:nvPicPr>
          <p:cNvPr id="151" name="Google Shape;151;p2"/>
          <p:cNvPicPr preferRelativeResize="0"/>
          <p:nvPr/>
        </p:nvPicPr>
        <p:blipFill rotWithShape="1">
          <a:blip r:embed="rId7">
            <a:alphaModFix/>
          </a:blip>
          <a:srcRect b="0" l="0" r="0" t="3874"/>
          <a:stretch/>
        </p:blipFill>
        <p:spPr>
          <a:xfrm>
            <a:off x="4730982" y="2396599"/>
            <a:ext cx="2589620" cy="1939903"/>
          </a:xfrm>
          <a:prstGeom prst="rect">
            <a:avLst/>
          </a:prstGeom>
          <a:noFill/>
          <a:ln>
            <a:noFill/>
          </a:ln>
        </p:spPr>
      </p:pic>
      <p:pic>
        <p:nvPicPr>
          <p:cNvPr id="152" name="Google Shape;152;p2"/>
          <p:cNvPicPr preferRelativeResize="0"/>
          <p:nvPr/>
        </p:nvPicPr>
        <p:blipFill rotWithShape="1">
          <a:blip r:embed="rId8">
            <a:alphaModFix/>
          </a:blip>
          <a:srcRect b="0" l="0" r="0" t="0"/>
          <a:stretch/>
        </p:blipFill>
        <p:spPr>
          <a:xfrm>
            <a:off x="4730982" y="4509574"/>
            <a:ext cx="2589620" cy="1989803"/>
          </a:xfrm>
          <a:prstGeom prst="rect">
            <a:avLst/>
          </a:prstGeom>
          <a:noFill/>
          <a:ln>
            <a:noFill/>
          </a:ln>
        </p:spPr>
      </p:pic>
      <p:sp>
        <p:nvSpPr>
          <p:cNvPr id="153" name="Google Shape;153;p2"/>
          <p:cNvSpPr txBox="1"/>
          <p:nvPr/>
        </p:nvSpPr>
        <p:spPr>
          <a:xfrm>
            <a:off x="2400286" y="2362269"/>
            <a:ext cx="2047491" cy="39703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Customers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Lack general purchase guide</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Inefficient search by beauty profile attributes filters</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Rising interest in vegan/healthy skincare yet unsupported</a:t>
            </a:r>
            <a:endParaRPr/>
          </a:p>
          <a:p>
            <a:pPr indent="-196850" lvl="0" marL="28575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b="1" lang="en-US" sz="1400">
                <a:solidFill>
                  <a:schemeClr val="dk1"/>
                </a:solidFill>
                <a:latin typeface="Arial"/>
                <a:ea typeface="Arial"/>
                <a:cs typeface="Arial"/>
                <a:sym typeface="Arial"/>
              </a:rPr>
              <a:t>Sephora</a:t>
            </a:r>
            <a:endParaRPr sz="14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Recommendation based on purchase history</a:t>
            </a:r>
            <a:endParaRPr/>
          </a:p>
          <a:p>
            <a:pPr indent="-285750" lvl="0" marL="285750"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Ratings are indicative yet losing out lots of details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
          <p:cNvSpPr txBox="1"/>
          <p:nvPr>
            <p:ph type="title"/>
          </p:nvPr>
        </p:nvSpPr>
        <p:spPr>
          <a:xfrm>
            <a:off x="422031" y="220284"/>
            <a:ext cx="10515600" cy="82775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000"/>
              <a:buNone/>
            </a:pPr>
            <a:r>
              <a:rPr lang="en-US" sz="3600">
                <a:solidFill>
                  <a:srgbClr val="DD0D32"/>
                </a:solidFill>
                <a:latin typeface="Verdana"/>
                <a:ea typeface="Verdana"/>
                <a:cs typeface="Verdana"/>
                <a:sym typeface="Verdana"/>
              </a:rPr>
              <a:t>Best reviewed </a:t>
            </a:r>
            <a:r>
              <a:rPr lang="en-US" sz="3600">
                <a:latin typeface="Verdana"/>
                <a:ea typeface="Verdana"/>
                <a:cs typeface="Verdana"/>
                <a:sym typeface="Verdana"/>
              </a:rPr>
              <a:t>moisturizer &amp; eye-cream</a:t>
            </a:r>
            <a:r>
              <a:rPr lang="en-US" sz="3600">
                <a:solidFill>
                  <a:srgbClr val="DD0D32"/>
                </a:solidFill>
                <a:latin typeface="Verdana"/>
                <a:ea typeface="Verdana"/>
                <a:cs typeface="Verdana"/>
                <a:sym typeface="Verdana"/>
              </a:rPr>
              <a:t>  </a:t>
            </a:r>
            <a:endParaRPr sz="4000">
              <a:solidFill>
                <a:srgbClr val="DD0D32"/>
              </a:solidFill>
              <a:latin typeface="Verdana"/>
              <a:ea typeface="Verdana"/>
              <a:cs typeface="Verdana"/>
              <a:sym typeface="Verdana"/>
            </a:endParaRPr>
          </a:p>
        </p:txBody>
      </p:sp>
      <p:sp>
        <p:nvSpPr>
          <p:cNvPr id="160" name="Google Shape;160;p3"/>
          <p:cNvSpPr txBox="1"/>
          <p:nvPr/>
        </p:nvSpPr>
        <p:spPr>
          <a:xfrm>
            <a:off x="422031" y="1034257"/>
            <a:ext cx="11131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Let’s find out how customers feel about the products through sentiment analysis and find out the top 5 of best reviewed moisturizer &amp; eye-cream for consideration.  </a:t>
            </a:r>
            <a:endParaRPr/>
          </a:p>
        </p:txBody>
      </p:sp>
      <p:grpSp>
        <p:nvGrpSpPr>
          <p:cNvPr id="161" name="Google Shape;161;p3"/>
          <p:cNvGrpSpPr/>
          <p:nvPr/>
        </p:nvGrpSpPr>
        <p:grpSpPr>
          <a:xfrm>
            <a:off x="5092763" y="2224745"/>
            <a:ext cx="6690897" cy="1676028"/>
            <a:chOff x="5175931" y="2496415"/>
            <a:chExt cx="6894278" cy="1726974"/>
          </a:xfrm>
        </p:grpSpPr>
        <p:pic>
          <p:nvPicPr>
            <p:cNvPr id="162" name="Google Shape;162;p3"/>
            <p:cNvPicPr preferRelativeResize="0"/>
            <p:nvPr/>
          </p:nvPicPr>
          <p:blipFill rotWithShape="1">
            <a:blip r:embed="rId3">
              <a:alphaModFix/>
            </a:blip>
            <a:srcRect b="0" l="0" r="0" t="0"/>
            <a:stretch/>
          </p:blipFill>
          <p:spPr>
            <a:xfrm>
              <a:off x="5175931" y="2548343"/>
              <a:ext cx="611419" cy="566128"/>
            </a:xfrm>
            <a:prstGeom prst="rect">
              <a:avLst/>
            </a:prstGeom>
            <a:noFill/>
            <a:ln>
              <a:noFill/>
            </a:ln>
          </p:spPr>
        </p:pic>
        <p:pic>
          <p:nvPicPr>
            <p:cNvPr id="163" name="Google Shape;163;p3"/>
            <p:cNvPicPr preferRelativeResize="0"/>
            <p:nvPr/>
          </p:nvPicPr>
          <p:blipFill rotWithShape="1">
            <a:blip r:embed="rId4">
              <a:alphaModFix/>
            </a:blip>
            <a:srcRect b="0" l="0" r="0" t="0"/>
            <a:stretch/>
          </p:blipFill>
          <p:spPr>
            <a:xfrm>
              <a:off x="11470113" y="2496415"/>
              <a:ext cx="600096" cy="679354"/>
            </a:xfrm>
            <a:prstGeom prst="rect">
              <a:avLst/>
            </a:prstGeom>
            <a:noFill/>
            <a:ln>
              <a:noFill/>
            </a:ln>
          </p:spPr>
        </p:pic>
        <p:sp>
          <p:nvSpPr>
            <p:cNvPr id="164" name="Google Shape;164;p3"/>
            <p:cNvSpPr txBox="1"/>
            <p:nvPr/>
          </p:nvSpPr>
          <p:spPr>
            <a:xfrm>
              <a:off x="5804998" y="3333733"/>
              <a:ext cx="1212000" cy="88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rPr>
                <a:t>Tata Harper</a:t>
              </a:r>
              <a:r>
                <a:rPr b="1" lang="en-US" sz="1000">
                  <a:solidFill>
                    <a:schemeClr val="dk1"/>
                  </a:solidFill>
                  <a:latin typeface="Arial"/>
                  <a:ea typeface="Arial"/>
                  <a:cs typeface="Arial"/>
                  <a:sym typeface="Arial"/>
                </a:rPr>
                <a:t>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rPr>
                <a:t>Water-Lock </a:t>
              </a:r>
              <a:r>
                <a:rPr lang="en-US" sz="1000">
                  <a:solidFill>
                    <a:schemeClr val="dk1"/>
                  </a:solidFill>
                  <a:latin typeface="Arial"/>
                  <a:ea typeface="Arial"/>
                  <a:cs typeface="Arial"/>
                  <a:sym typeface="Arial"/>
                </a:rPr>
                <a:t>Moisturizer with Skin</a:t>
              </a:r>
              <a:r>
                <a:rPr lang="en-US" sz="1000">
                  <a:solidFill>
                    <a:schemeClr val="dk1"/>
                  </a:solidFill>
                </a:rPr>
                <a:t>-Smoothing Peptides</a:t>
              </a:r>
              <a:endParaRPr/>
            </a:p>
          </p:txBody>
        </p:sp>
        <p:sp>
          <p:nvSpPr>
            <p:cNvPr id="165" name="Google Shape;165;p3"/>
            <p:cNvSpPr txBox="1"/>
            <p:nvPr/>
          </p:nvSpPr>
          <p:spPr>
            <a:xfrm>
              <a:off x="6925209" y="3333733"/>
              <a:ext cx="1212000" cy="72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rPr>
                <a:t>Dermalogica</a:t>
              </a:r>
              <a:r>
                <a:rPr b="1" lang="en-US" sz="1000">
                  <a:solidFill>
                    <a:schemeClr val="dk1"/>
                  </a:solidFill>
                  <a:latin typeface="Arial"/>
                  <a:ea typeface="Arial"/>
                  <a:cs typeface="Arial"/>
                  <a:sym typeface="Arial"/>
                </a:rPr>
                <a:t> </a:t>
              </a:r>
              <a:r>
                <a:rPr lang="en-US" sz="1000">
                  <a:solidFill>
                    <a:schemeClr val="dk1"/>
                  </a:solidFill>
                  <a:latin typeface="Arial"/>
                  <a:ea typeface="Arial"/>
                  <a:cs typeface="Arial"/>
                  <a:sym typeface="Arial"/>
                </a:rPr>
                <a:t>Super Rich Repair Moisturizer</a:t>
              </a:r>
              <a:endParaRPr/>
            </a:p>
          </p:txBody>
        </p:sp>
        <p:sp>
          <p:nvSpPr>
            <p:cNvPr id="166" name="Google Shape;166;p3"/>
            <p:cNvSpPr txBox="1"/>
            <p:nvPr/>
          </p:nvSpPr>
          <p:spPr>
            <a:xfrm>
              <a:off x="8137228" y="3333733"/>
              <a:ext cx="1212000" cy="72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rPr>
                <a:t>Drunk Elephant</a:t>
              </a:r>
              <a:r>
                <a:rPr b="1" lang="en-US" sz="1000">
                  <a:solidFill>
                    <a:schemeClr val="dk1"/>
                  </a:solidFill>
                  <a:latin typeface="Arial"/>
                  <a:ea typeface="Arial"/>
                  <a:cs typeface="Arial"/>
                  <a:sym typeface="Arial"/>
                </a:rPr>
                <a:t> </a:t>
              </a:r>
              <a:r>
                <a:rPr lang="en-US" sz="1000">
                  <a:solidFill>
                    <a:schemeClr val="dk1"/>
                  </a:solidFill>
                  <a:latin typeface="Arial"/>
                  <a:ea typeface="Arial"/>
                  <a:cs typeface="Arial"/>
                  <a:sym typeface="Arial"/>
                </a:rPr>
                <a:t>A-Gloeiâ</a:t>
              </a:r>
              <a:r>
                <a:rPr lang="en-US" sz="1000">
                  <a:solidFill>
                    <a:schemeClr val="dk1"/>
                  </a:solidFill>
                </a:rPr>
                <a:t>,</a:t>
              </a:r>
              <a:r>
                <a:rPr lang="en-US" sz="1000">
                  <a:solidFill>
                    <a:schemeClr val="dk1"/>
                  </a:solidFill>
                  <a:latin typeface="Arial"/>
                  <a:ea typeface="Arial"/>
                  <a:cs typeface="Arial"/>
                  <a:sym typeface="Arial"/>
                </a:rPr>
                <a:t> Retinol Oil</a:t>
              </a:r>
              <a:endParaRPr sz="1000">
                <a:solidFill>
                  <a:schemeClr val="dk1"/>
                </a:solidFill>
                <a:latin typeface="Arial"/>
                <a:ea typeface="Arial"/>
                <a:cs typeface="Arial"/>
                <a:sym typeface="Arial"/>
              </a:endParaRPr>
            </a:p>
            <a:p>
              <a:pPr indent="0" lvl="0" marL="0" marR="0" rtl="0" algn="l">
                <a:spcBef>
                  <a:spcPts val="0"/>
                </a:spcBef>
                <a:spcAft>
                  <a:spcPts val="0"/>
                </a:spcAft>
                <a:buNone/>
              </a:pPr>
              <a:r>
                <a:rPr lang="en-US" sz="1000">
                  <a:solidFill>
                    <a:schemeClr val="dk1"/>
                  </a:solidFill>
                  <a:latin typeface="Arial"/>
                  <a:ea typeface="Arial"/>
                  <a:cs typeface="Arial"/>
                  <a:sym typeface="Arial"/>
                </a:rPr>
                <a:t>Moisturizer</a:t>
              </a:r>
              <a:endParaRPr/>
            </a:p>
          </p:txBody>
        </p:sp>
        <p:sp>
          <p:nvSpPr>
            <p:cNvPr id="167" name="Google Shape;167;p3"/>
            <p:cNvSpPr txBox="1"/>
            <p:nvPr/>
          </p:nvSpPr>
          <p:spPr>
            <a:xfrm>
              <a:off x="9299237" y="3333733"/>
              <a:ext cx="1212000" cy="88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rPr>
                <a:t>REN Clean Skincare</a:t>
              </a:r>
              <a:endParaRPr b="1" sz="1000">
                <a:solidFill>
                  <a:schemeClr val="dk1"/>
                </a:solidFill>
              </a:endParaRPr>
            </a:p>
            <a:p>
              <a:pPr indent="0" lvl="0" marL="0" marR="0" rtl="0" algn="l">
                <a:spcBef>
                  <a:spcPts val="0"/>
                </a:spcBef>
                <a:spcAft>
                  <a:spcPts val="0"/>
                </a:spcAft>
                <a:buNone/>
              </a:pPr>
              <a:r>
                <a:rPr lang="en-US" sz="1000">
                  <a:solidFill>
                    <a:schemeClr val="dk1"/>
                  </a:solidFill>
                  <a:latin typeface="Arial"/>
                  <a:ea typeface="Arial"/>
                  <a:cs typeface="Arial"/>
                  <a:sym typeface="Arial"/>
                </a:rPr>
                <a:t>Bio Retinoidâ Youth Concentrate Oil</a:t>
              </a:r>
              <a:endParaRPr/>
            </a:p>
          </p:txBody>
        </p:sp>
        <p:sp>
          <p:nvSpPr>
            <p:cNvPr id="168" name="Google Shape;168;p3"/>
            <p:cNvSpPr txBox="1"/>
            <p:nvPr/>
          </p:nvSpPr>
          <p:spPr>
            <a:xfrm>
              <a:off x="10511256" y="3335389"/>
              <a:ext cx="1212000" cy="88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rPr>
                <a:t>REN Clean Skincare</a:t>
              </a:r>
              <a:endParaRPr b="1" sz="1000">
                <a:solidFill>
                  <a:schemeClr val="dk1"/>
                </a:solidFill>
              </a:endParaRPr>
            </a:p>
            <a:p>
              <a:pPr indent="0" lvl="0" marL="0" marR="0" rtl="0" algn="l">
                <a:spcBef>
                  <a:spcPts val="0"/>
                </a:spcBef>
                <a:spcAft>
                  <a:spcPts val="0"/>
                </a:spcAft>
                <a:buNone/>
              </a:pPr>
              <a:r>
                <a:rPr lang="en-US" sz="1000">
                  <a:solidFill>
                    <a:schemeClr val="dk1"/>
                  </a:solidFill>
                  <a:latin typeface="Arial"/>
                  <a:ea typeface="Arial"/>
                  <a:cs typeface="Arial"/>
                  <a:sym typeface="Arial"/>
                </a:rPr>
                <a:t>Glow Daily Vitamin C Gel Cream</a:t>
              </a:r>
              <a:endParaRPr sz="1000">
                <a:solidFill>
                  <a:schemeClr val="dk1"/>
                </a:solidFill>
              </a:endParaRPr>
            </a:p>
          </p:txBody>
        </p:sp>
      </p:grpSp>
      <p:sp>
        <p:nvSpPr>
          <p:cNvPr id="169" name="Google Shape;169;p3"/>
          <p:cNvSpPr txBox="1"/>
          <p:nvPr/>
        </p:nvSpPr>
        <p:spPr>
          <a:xfrm>
            <a:off x="7655734" y="1516942"/>
            <a:ext cx="15755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Moisturizer</a:t>
            </a:r>
            <a:endParaRPr/>
          </a:p>
        </p:txBody>
      </p:sp>
      <p:cxnSp>
        <p:nvCxnSpPr>
          <p:cNvPr id="170" name="Google Shape;170;p3"/>
          <p:cNvCxnSpPr/>
          <p:nvPr/>
        </p:nvCxnSpPr>
        <p:spPr>
          <a:xfrm>
            <a:off x="7759525" y="1855496"/>
            <a:ext cx="1368000" cy="0"/>
          </a:xfrm>
          <a:prstGeom prst="straightConnector1">
            <a:avLst/>
          </a:prstGeom>
          <a:noFill/>
          <a:ln cap="flat" cmpd="sng" w="19050">
            <a:solidFill>
              <a:srgbClr val="7F7F7F"/>
            </a:solidFill>
            <a:prstDash val="solid"/>
            <a:round/>
            <a:headEnd len="sm" w="sm" type="none"/>
            <a:tailEnd len="sm" w="sm" type="none"/>
          </a:ln>
        </p:spPr>
      </p:cxnSp>
      <p:grpSp>
        <p:nvGrpSpPr>
          <p:cNvPr id="171" name="Google Shape;171;p3"/>
          <p:cNvGrpSpPr/>
          <p:nvPr/>
        </p:nvGrpSpPr>
        <p:grpSpPr>
          <a:xfrm>
            <a:off x="5092563" y="4793818"/>
            <a:ext cx="6690631" cy="1675962"/>
            <a:chOff x="5175931" y="2496415"/>
            <a:chExt cx="6894278" cy="1726974"/>
          </a:xfrm>
        </p:grpSpPr>
        <p:pic>
          <p:nvPicPr>
            <p:cNvPr id="172" name="Google Shape;172;p3"/>
            <p:cNvPicPr preferRelativeResize="0"/>
            <p:nvPr/>
          </p:nvPicPr>
          <p:blipFill rotWithShape="1">
            <a:blip r:embed="rId5">
              <a:alphaModFix/>
            </a:blip>
            <a:srcRect b="0" l="0" r="0" t="0"/>
            <a:stretch/>
          </p:blipFill>
          <p:spPr>
            <a:xfrm>
              <a:off x="5175931" y="2548343"/>
              <a:ext cx="611419" cy="566128"/>
            </a:xfrm>
            <a:prstGeom prst="rect">
              <a:avLst/>
            </a:prstGeom>
            <a:noFill/>
            <a:ln>
              <a:noFill/>
            </a:ln>
          </p:spPr>
        </p:pic>
        <p:pic>
          <p:nvPicPr>
            <p:cNvPr id="173" name="Google Shape;173;p3"/>
            <p:cNvPicPr preferRelativeResize="0"/>
            <p:nvPr/>
          </p:nvPicPr>
          <p:blipFill rotWithShape="1">
            <a:blip r:embed="rId6">
              <a:alphaModFix/>
            </a:blip>
            <a:srcRect b="0" l="0" r="0" t="0"/>
            <a:stretch/>
          </p:blipFill>
          <p:spPr>
            <a:xfrm>
              <a:off x="11470113" y="2496415"/>
              <a:ext cx="600096" cy="679354"/>
            </a:xfrm>
            <a:prstGeom prst="rect">
              <a:avLst/>
            </a:prstGeom>
            <a:noFill/>
            <a:ln>
              <a:noFill/>
            </a:ln>
          </p:spPr>
        </p:pic>
        <p:sp>
          <p:nvSpPr>
            <p:cNvPr id="174" name="Google Shape;174;p3"/>
            <p:cNvSpPr txBox="1"/>
            <p:nvPr/>
          </p:nvSpPr>
          <p:spPr>
            <a:xfrm>
              <a:off x="5804998" y="3333733"/>
              <a:ext cx="1212000" cy="88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rPr>
                <a:t>Goop</a:t>
              </a:r>
              <a:endParaRPr b="1" sz="1000">
                <a:solidFill>
                  <a:schemeClr val="dk1"/>
                </a:solidFill>
              </a:endParaRPr>
            </a:p>
            <a:p>
              <a:pPr indent="0" lvl="0" marL="0" marR="0" rtl="0" algn="l">
                <a:spcBef>
                  <a:spcPts val="0"/>
                </a:spcBef>
                <a:spcAft>
                  <a:spcPts val="0"/>
                </a:spcAft>
                <a:buNone/>
              </a:pPr>
              <a:r>
                <a:rPr lang="en-US" sz="1000">
                  <a:solidFill>
                    <a:schemeClr val="dk1"/>
                  </a:solidFill>
                  <a:latin typeface="Arial"/>
                  <a:ea typeface="Arial"/>
                  <a:cs typeface="Arial"/>
                  <a:sym typeface="Arial"/>
                </a:rPr>
                <a:t>GOOPGENES All-In-One Nourishing Eye Cream</a:t>
              </a:r>
              <a:endParaRPr/>
            </a:p>
          </p:txBody>
        </p:sp>
        <p:sp>
          <p:nvSpPr>
            <p:cNvPr id="175" name="Google Shape;175;p3"/>
            <p:cNvSpPr txBox="1"/>
            <p:nvPr/>
          </p:nvSpPr>
          <p:spPr>
            <a:xfrm>
              <a:off x="6925209" y="3333733"/>
              <a:ext cx="1212000" cy="88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rPr>
                <a:t>Origins</a:t>
              </a:r>
              <a:endParaRPr b="1" sz="1000">
                <a:solidFill>
                  <a:schemeClr val="dk1"/>
                </a:solidFill>
              </a:endParaRPr>
            </a:p>
            <a:p>
              <a:pPr indent="0" lvl="0" marL="0" marR="0" rtl="0" algn="l">
                <a:spcBef>
                  <a:spcPts val="0"/>
                </a:spcBef>
                <a:spcAft>
                  <a:spcPts val="0"/>
                </a:spcAft>
                <a:buNone/>
              </a:pPr>
              <a:r>
                <a:rPr lang="en-US" sz="1000">
                  <a:solidFill>
                    <a:schemeClr val="dk1"/>
                  </a:solidFill>
                  <a:latin typeface="Arial"/>
                  <a:ea typeface="Arial"/>
                  <a:cs typeface="Arial"/>
                  <a:sym typeface="Arial"/>
                </a:rPr>
                <a:t>Eye Doctorâ„ Moisture Care For Skin Around Eyes</a:t>
              </a:r>
              <a:endParaRPr sz="1000">
                <a:solidFill>
                  <a:schemeClr val="dk1"/>
                </a:solidFill>
              </a:endParaRPr>
            </a:p>
          </p:txBody>
        </p:sp>
        <p:sp>
          <p:nvSpPr>
            <p:cNvPr id="176" name="Google Shape;176;p3"/>
            <p:cNvSpPr txBox="1"/>
            <p:nvPr/>
          </p:nvSpPr>
          <p:spPr>
            <a:xfrm>
              <a:off x="8137228" y="3333733"/>
              <a:ext cx="1212000" cy="570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B</a:t>
              </a:r>
              <a:r>
                <a:rPr b="1" lang="en-US" sz="1000">
                  <a:solidFill>
                    <a:schemeClr val="dk1"/>
                  </a:solidFill>
                </a:rPr>
                <a:t>iossance</a:t>
              </a:r>
              <a:r>
                <a:rPr b="1" lang="en-US" sz="1000">
                  <a:solidFill>
                    <a:schemeClr val="dk1"/>
                  </a:solidFill>
                  <a:latin typeface="Arial"/>
                  <a:ea typeface="Arial"/>
                  <a:cs typeface="Arial"/>
                  <a:sym typeface="Arial"/>
                </a:rPr>
                <a:t> </a:t>
              </a:r>
              <a:r>
                <a:rPr lang="en-US" sz="1000">
                  <a:solidFill>
                    <a:schemeClr val="dk1"/>
                  </a:solidFill>
                  <a:latin typeface="Arial"/>
                  <a:ea typeface="Arial"/>
                  <a:cs typeface="Arial"/>
                  <a:sym typeface="Arial"/>
                </a:rPr>
                <a:t>Squalane + Peptide Eye Gel</a:t>
              </a:r>
              <a:endParaRPr/>
            </a:p>
          </p:txBody>
        </p:sp>
        <p:sp>
          <p:nvSpPr>
            <p:cNvPr id="177" name="Google Shape;177;p3"/>
            <p:cNvSpPr txBox="1"/>
            <p:nvPr/>
          </p:nvSpPr>
          <p:spPr>
            <a:xfrm>
              <a:off x="9299237" y="3333733"/>
              <a:ext cx="1212000" cy="88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rPr>
                <a:t>Dermalogica</a:t>
              </a:r>
              <a:r>
                <a:rPr b="1" lang="en-US" sz="1000">
                  <a:solidFill>
                    <a:schemeClr val="dk1"/>
                  </a:solidFill>
                  <a:latin typeface="Arial"/>
                  <a:ea typeface="Arial"/>
                  <a:cs typeface="Arial"/>
                  <a:sym typeface="Arial"/>
                </a:rPr>
                <a:t> </a:t>
              </a:r>
              <a:r>
                <a:rPr lang="en-US" sz="1000">
                  <a:solidFill>
                    <a:schemeClr val="dk1"/>
                  </a:solidFill>
                  <a:latin typeface="Arial"/>
                  <a:ea typeface="Arial"/>
                  <a:cs typeface="Arial"/>
                  <a:sym typeface="Arial"/>
                </a:rPr>
                <a:t> MultiVitamin Power Firm Eye Cream</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endParaRPr>
            </a:p>
          </p:txBody>
        </p:sp>
        <p:sp>
          <p:nvSpPr>
            <p:cNvPr id="178" name="Google Shape;178;p3"/>
            <p:cNvSpPr txBox="1"/>
            <p:nvPr/>
          </p:nvSpPr>
          <p:spPr>
            <a:xfrm>
              <a:off x="10511256" y="3335389"/>
              <a:ext cx="1212000" cy="88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chemeClr val="dk1"/>
                  </a:solidFill>
                  <a:latin typeface="Arial"/>
                  <a:ea typeface="Arial"/>
                  <a:cs typeface="Arial"/>
                  <a:sym typeface="Arial"/>
                </a:rPr>
                <a:t>B</a:t>
              </a:r>
              <a:r>
                <a:rPr b="1" lang="en-US" sz="1000">
                  <a:solidFill>
                    <a:schemeClr val="dk1"/>
                  </a:solidFill>
                </a:rPr>
                <a:t>iossance</a:t>
              </a:r>
              <a:r>
                <a:rPr lang="en-US" sz="1000">
                  <a:solidFill>
                    <a:schemeClr val="dk1"/>
                  </a:solidFill>
                  <a:latin typeface="Arial"/>
                  <a:ea typeface="Arial"/>
                  <a:cs typeface="Arial"/>
                  <a:sym typeface="Arial"/>
                </a:rPr>
                <a:t> Squalane + Marine Algae Eye Cream</a:t>
              </a:r>
              <a:endParaRPr sz="1000">
                <a:solidFill>
                  <a:schemeClr val="dk1"/>
                </a:solidFill>
                <a:latin typeface="Arial"/>
                <a:ea typeface="Arial"/>
                <a:cs typeface="Arial"/>
                <a:sym typeface="Arial"/>
              </a:endParaRPr>
            </a:p>
            <a:p>
              <a:pPr indent="0" lvl="0" marL="0" marR="0" rtl="0" algn="l">
                <a:spcBef>
                  <a:spcPts val="0"/>
                </a:spcBef>
                <a:spcAft>
                  <a:spcPts val="0"/>
                </a:spcAft>
                <a:buNone/>
              </a:pPr>
              <a:r>
                <a:t/>
              </a:r>
              <a:endParaRPr sz="1000">
                <a:solidFill>
                  <a:schemeClr val="dk1"/>
                </a:solidFill>
              </a:endParaRPr>
            </a:p>
          </p:txBody>
        </p:sp>
      </p:grpSp>
      <p:sp>
        <p:nvSpPr>
          <p:cNvPr id="179" name="Google Shape;179;p3"/>
          <p:cNvSpPr txBox="1"/>
          <p:nvPr/>
        </p:nvSpPr>
        <p:spPr>
          <a:xfrm>
            <a:off x="7655734" y="4086111"/>
            <a:ext cx="1575583"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Eye-cream</a:t>
            </a:r>
            <a:endParaRPr/>
          </a:p>
        </p:txBody>
      </p:sp>
      <p:cxnSp>
        <p:nvCxnSpPr>
          <p:cNvPr id="180" name="Google Shape;180;p3"/>
          <p:cNvCxnSpPr/>
          <p:nvPr/>
        </p:nvCxnSpPr>
        <p:spPr>
          <a:xfrm>
            <a:off x="7759525" y="4424665"/>
            <a:ext cx="1368000" cy="0"/>
          </a:xfrm>
          <a:prstGeom prst="straightConnector1">
            <a:avLst/>
          </a:prstGeom>
          <a:noFill/>
          <a:ln cap="flat" cmpd="sng" w="19050">
            <a:solidFill>
              <a:srgbClr val="7F7F7F"/>
            </a:solidFill>
            <a:prstDash val="solid"/>
            <a:round/>
            <a:headEnd len="sm" w="sm" type="none"/>
            <a:tailEnd len="sm" w="sm" type="none"/>
          </a:ln>
        </p:spPr>
      </p:cxnSp>
      <p:sp>
        <p:nvSpPr>
          <p:cNvPr id="181" name="Google Shape;181;p3"/>
          <p:cNvSpPr/>
          <p:nvPr/>
        </p:nvSpPr>
        <p:spPr>
          <a:xfrm rot="5400000">
            <a:off x="4389658" y="3610408"/>
            <a:ext cx="1443300" cy="271500"/>
          </a:xfrm>
          <a:prstGeom prst="triangle">
            <a:avLst>
              <a:gd fmla="val 50000" name="adj"/>
            </a:avLst>
          </a:prstGeom>
          <a:solidFill>
            <a:srgbClr val="99D1B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2" name="Google Shape;182;p3"/>
          <p:cNvSpPr txBox="1"/>
          <p:nvPr/>
        </p:nvSpPr>
        <p:spPr>
          <a:xfrm>
            <a:off x="422031" y="1692317"/>
            <a:ext cx="2694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1C7C5A"/>
                </a:solidFill>
                <a:latin typeface="Arial"/>
                <a:ea typeface="Arial"/>
                <a:cs typeface="Arial"/>
                <a:sym typeface="Arial"/>
              </a:rPr>
              <a:t>Sentiment Analysis</a:t>
            </a:r>
            <a:endParaRPr/>
          </a:p>
        </p:txBody>
      </p:sp>
      <p:sp>
        <p:nvSpPr>
          <p:cNvPr id="183" name="Google Shape;183;p3"/>
          <p:cNvSpPr/>
          <p:nvPr/>
        </p:nvSpPr>
        <p:spPr>
          <a:xfrm>
            <a:off x="1064771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4" name="Google Shape;184;p3"/>
          <p:cNvSpPr/>
          <p:nvPr/>
        </p:nvSpPr>
        <p:spPr>
          <a:xfrm>
            <a:off x="1137782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5" name="Google Shape;185;p3"/>
          <p:cNvSpPr/>
          <p:nvPr/>
        </p:nvSpPr>
        <p:spPr>
          <a:xfrm>
            <a:off x="1162119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6" name="Google Shape;186;p3"/>
          <p:cNvSpPr/>
          <p:nvPr/>
        </p:nvSpPr>
        <p:spPr>
          <a:xfrm>
            <a:off x="7603808" y="6696000"/>
            <a:ext cx="4588191" cy="162000"/>
          </a:xfrm>
          <a:prstGeom prst="rect">
            <a:avLst/>
          </a:prstGeom>
          <a:solidFill>
            <a:srgbClr val="9CDBBC">
              <a:alpha val="7803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3"/>
          <p:cNvSpPr/>
          <p:nvPr/>
        </p:nvSpPr>
        <p:spPr>
          <a:xfrm>
            <a:off x="1113445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8" name="Google Shape;188;p3"/>
          <p:cNvSpPr/>
          <p:nvPr/>
        </p:nvSpPr>
        <p:spPr>
          <a:xfrm>
            <a:off x="10891084" y="391164"/>
            <a:ext cx="162000" cy="162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9" name="Google Shape;189;p3"/>
          <p:cNvPicPr preferRelativeResize="0"/>
          <p:nvPr/>
        </p:nvPicPr>
        <p:blipFill>
          <a:blip r:embed="rId7">
            <a:alphaModFix/>
          </a:blip>
          <a:stretch>
            <a:fillRect/>
          </a:stretch>
        </p:blipFill>
        <p:spPr>
          <a:xfrm>
            <a:off x="5802925" y="2241950"/>
            <a:ext cx="777025" cy="725725"/>
          </a:xfrm>
          <a:prstGeom prst="rect">
            <a:avLst/>
          </a:prstGeom>
          <a:noFill/>
          <a:ln>
            <a:noFill/>
          </a:ln>
        </p:spPr>
      </p:pic>
      <p:pic>
        <p:nvPicPr>
          <p:cNvPr id="190" name="Google Shape;190;p3"/>
          <p:cNvPicPr preferRelativeResize="0"/>
          <p:nvPr/>
        </p:nvPicPr>
        <p:blipFill>
          <a:blip r:embed="rId8">
            <a:alphaModFix/>
          </a:blip>
          <a:stretch>
            <a:fillRect/>
          </a:stretch>
        </p:blipFill>
        <p:spPr>
          <a:xfrm>
            <a:off x="6975225" y="2241950"/>
            <a:ext cx="777025" cy="725725"/>
          </a:xfrm>
          <a:prstGeom prst="rect">
            <a:avLst/>
          </a:prstGeom>
          <a:noFill/>
          <a:ln>
            <a:noFill/>
          </a:ln>
        </p:spPr>
      </p:pic>
      <p:pic>
        <p:nvPicPr>
          <p:cNvPr id="191" name="Google Shape;191;p3"/>
          <p:cNvPicPr preferRelativeResize="0"/>
          <p:nvPr/>
        </p:nvPicPr>
        <p:blipFill>
          <a:blip r:embed="rId9">
            <a:alphaModFix/>
          </a:blip>
          <a:stretch>
            <a:fillRect/>
          </a:stretch>
        </p:blipFill>
        <p:spPr>
          <a:xfrm>
            <a:off x="8148650" y="2205850"/>
            <a:ext cx="725725" cy="725725"/>
          </a:xfrm>
          <a:prstGeom prst="rect">
            <a:avLst/>
          </a:prstGeom>
          <a:noFill/>
          <a:ln>
            <a:noFill/>
          </a:ln>
        </p:spPr>
      </p:pic>
      <p:pic>
        <p:nvPicPr>
          <p:cNvPr id="192" name="Google Shape;192;p3"/>
          <p:cNvPicPr preferRelativeResize="0"/>
          <p:nvPr/>
        </p:nvPicPr>
        <p:blipFill>
          <a:blip r:embed="rId10">
            <a:alphaModFix/>
          </a:blip>
          <a:stretch>
            <a:fillRect/>
          </a:stretch>
        </p:blipFill>
        <p:spPr>
          <a:xfrm>
            <a:off x="9320225" y="2190899"/>
            <a:ext cx="725725" cy="725725"/>
          </a:xfrm>
          <a:prstGeom prst="rect">
            <a:avLst/>
          </a:prstGeom>
          <a:noFill/>
          <a:ln>
            <a:noFill/>
          </a:ln>
        </p:spPr>
      </p:pic>
      <p:pic>
        <p:nvPicPr>
          <p:cNvPr id="193" name="Google Shape;193;p3"/>
          <p:cNvPicPr preferRelativeResize="0"/>
          <p:nvPr/>
        </p:nvPicPr>
        <p:blipFill>
          <a:blip r:embed="rId10">
            <a:alphaModFix/>
          </a:blip>
          <a:stretch>
            <a:fillRect/>
          </a:stretch>
        </p:blipFill>
        <p:spPr>
          <a:xfrm>
            <a:off x="10443075" y="2241950"/>
            <a:ext cx="725725" cy="725725"/>
          </a:xfrm>
          <a:prstGeom prst="rect">
            <a:avLst/>
          </a:prstGeom>
          <a:noFill/>
          <a:ln>
            <a:noFill/>
          </a:ln>
        </p:spPr>
      </p:pic>
      <p:pic>
        <p:nvPicPr>
          <p:cNvPr id="194" name="Google Shape;194;p3"/>
          <p:cNvPicPr preferRelativeResize="0"/>
          <p:nvPr/>
        </p:nvPicPr>
        <p:blipFill>
          <a:blip r:embed="rId8">
            <a:alphaModFix/>
          </a:blip>
          <a:stretch>
            <a:fillRect/>
          </a:stretch>
        </p:blipFill>
        <p:spPr>
          <a:xfrm>
            <a:off x="9261225" y="4756550"/>
            <a:ext cx="777025" cy="725725"/>
          </a:xfrm>
          <a:prstGeom prst="rect">
            <a:avLst/>
          </a:prstGeom>
          <a:noFill/>
          <a:ln>
            <a:noFill/>
          </a:ln>
        </p:spPr>
      </p:pic>
      <p:pic>
        <p:nvPicPr>
          <p:cNvPr id="195" name="Google Shape;195;p3"/>
          <p:cNvPicPr preferRelativeResize="0"/>
          <p:nvPr/>
        </p:nvPicPr>
        <p:blipFill>
          <a:blip r:embed="rId11">
            <a:alphaModFix/>
          </a:blip>
          <a:stretch>
            <a:fillRect/>
          </a:stretch>
        </p:blipFill>
        <p:spPr>
          <a:xfrm>
            <a:off x="5862648" y="4795848"/>
            <a:ext cx="725725" cy="725725"/>
          </a:xfrm>
          <a:prstGeom prst="rect">
            <a:avLst/>
          </a:prstGeom>
          <a:noFill/>
          <a:ln>
            <a:noFill/>
          </a:ln>
        </p:spPr>
      </p:pic>
      <p:pic>
        <p:nvPicPr>
          <p:cNvPr id="196" name="Google Shape;196;p3"/>
          <p:cNvPicPr preferRelativeResize="0"/>
          <p:nvPr/>
        </p:nvPicPr>
        <p:blipFill>
          <a:blip r:embed="rId12">
            <a:alphaModFix/>
          </a:blip>
          <a:stretch>
            <a:fillRect/>
          </a:stretch>
        </p:blipFill>
        <p:spPr>
          <a:xfrm>
            <a:off x="7005649" y="4795849"/>
            <a:ext cx="725725" cy="725725"/>
          </a:xfrm>
          <a:prstGeom prst="rect">
            <a:avLst/>
          </a:prstGeom>
          <a:noFill/>
          <a:ln>
            <a:noFill/>
          </a:ln>
        </p:spPr>
      </p:pic>
      <p:pic>
        <p:nvPicPr>
          <p:cNvPr id="197" name="Google Shape;197;p3"/>
          <p:cNvPicPr preferRelativeResize="0"/>
          <p:nvPr/>
        </p:nvPicPr>
        <p:blipFill>
          <a:blip r:embed="rId13">
            <a:alphaModFix/>
          </a:blip>
          <a:stretch>
            <a:fillRect/>
          </a:stretch>
        </p:blipFill>
        <p:spPr>
          <a:xfrm>
            <a:off x="8148650" y="4795849"/>
            <a:ext cx="777025" cy="725725"/>
          </a:xfrm>
          <a:prstGeom prst="rect">
            <a:avLst/>
          </a:prstGeom>
          <a:noFill/>
          <a:ln>
            <a:noFill/>
          </a:ln>
        </p:spPr>
      </p:pic>
      <p:pic>
        <p:nvPicPr>
          <p:cNvPr id="198" name="Google Shape;198;p3"/>
          <p:cNvPicPr preferRelativeResize="0"/>
          <p:nvPr/>
        </p:nvPicPr>
        <p:blipFill>
          <a:blip r:embed="rId13">
            <a:alphaModFix/>
          </a:blip>
          <a:stretch>
            <a:fillRect/>
          </a:stretch>
        </p:blipFill>
        <p:spPr>
          <a:xfrm>
            <a:off x="10485950" y="4795850"/>
            <a:ext cx="725725" cy="677812"/>
          </a:xfrm>
          <a:prstGeom prst="rect">
            <a:avLst/>
          </a:prstGeom>
          <a:noFill/>
          <a:ln>
            <a:noFill/>
          </a:ln>
        </p:spPr>
      </p:pic>
      <p:pic>
        <p:nvPicPr>
          <p:cNvPr id="199" name="Google Shape;199;p3"/>
          <p:cNvPicPr preferRelativeResize="0"/>
          <p:nvPr/>
        </p:nvPicPr>
        <p:blipFill>
          <a:blip r:embed="rId14">
            <a:alphaModFix/>
          </a:blip>
          <a:stretch>
            <a:fillRect/>
          </a:stretch>
        </p:blipFill>
        <p:spPr>
          <a:xfrm>
            <a:off x="5853099" y="2176425"/>
            <a:ext cx="725725" cy="784571"/>
          </a:xfrm>
          <a:prstGeom prst="rect">
            <a:avLst/>
          </a:prstGeom>
          <a:noFill/>
          <a:ln>
            <a:noFill/>
          </a:ln>
        </p:spPr>
      </p:pic>
      <p:pic>
        <p:nvPicPr>
          <p:cNvPr id="200" name="Google Shape;200;p3"/>
          <p:cNvPicPr preferRelativeResize="0"/>
          <p:nvPr/>
        </p:nvPicPr>
        <p:blipFill>
          <a:blip r:embed="rId15">
            <a:alphaModFix/>
          </a:blip>
          <a:stretch>
            <a:fillRect/>
          </a:stretch>
        </p:blipFill>
        <p:spPr>
          <a:xfrm>
            <a:off x="6975780" y="2195525"/>
            <a:ext cx="777025" cy="818577"/>
          </a:xfrm>
          <a:prstGeom prst="rect">
            <a:avLst/>
          </a:prstGeom>
          <a:noFill/>
          <a:ln>
            <a:noFill/>
          </a:ln>
        </p:spPr>
      </p:pic>
      <p:pic>
        <p:nvPicPr>
          <p:cNvPr id="201" name="Google Shape;201;p3"/>
          <p:cNvPicPr preferRelativeResize="0"/>
          <p:nvPr/>
        </p:nvPicPr>
        <p:blipFill>
          <a:blip r:embed="rId16">
            <a:alphaModFix/>
          </a:blip>
          <a:stretch>
            <a:fillRect/>
          </a:stretch>
        </p:blipFill>
        <p:spPr>
          <a:xfrm>
            <a:off x="8110443" y="2195530"/>
            <a:ext cx="818575" cy="818575"/>
          </a:xfrm>
          <a:prstGeom prst="rect">
            <a:avLst/>
          </a:prstGeom>
          <a:noFill/>
          <a:ln>
            <a:noFill/>
          </a:ln>
        </p:spPr>
      </p:pic>
      <p:pic>
        <p:nvPicPr>
          <p:cNvPr id="202" name="Google Shape;202;p3"/>
          <p:cNvPicPr preferRelativeResize="0"/>
          <p:nvPr/>
        </p:nvPicPr>
        <p:blipFill>
          <a:blip r:embed="rId17">
            <a:alphaModFix/>
          </a:blip>
          <a:stretch>
            <a:fillRect/>
          </a:stretch>
        </p:blipFill>
        <p:spPr>
          <a:xfrm>
            <a:off x="9270088" y="2190925"/>
            <a:ext cx="831916" cy="827775"/>
          </a:xfrm>
          <a:prstGeom prst="rect">
            <a:avLst/>
          </a:prstGeom>
          <a:noFill/>
          <a:ln>
            <a:noFill/>
          </a:ln>
        </p:spPr>
      </p:pic>
      <p:pic>
        <p:nvPicPr>
          <p:cNvPr id="203" name="Google Shape;203;p3"/>
          <p:cNvPicPr preferRelativeResize="0"/>
          <p:nvPr/>
        </p:nvPicPr>
        <p:blipFill>
          <a:blip r:embed="rId18">
            <a:alphaModFix/>
          </a:blip>
          <a:stretch>
            <a:fillRect/>
          </a:stretch>
        </p:blipFill>
        <p:spPr>
          <a:xfrm>
            <a:off x="10430000" y="2227413"/>
            <a:ext cx="725725" cy="808189"/>
          </a:xfrm>
          <a:prstGeom prst="rect">
            <a:avLst/>
          </a:prstGeom>
          <a:noFill/>
          <a:ln>
            <a:noFill/>
          </a:ln>
        </p:spPr>
      </p:pic>
      <p:grpSp>
        <p:nvGrpSpPr>
          <p:cNvPr id="204" name="Google Shape;204;p3"/>
          <p:cNvGrpSpPr/>
          <p:nvPr/>
        </p:nvGrpSpPr>
        <p:grpSpPr>
          <a:xfrm>
            <a:off x="5520180" y="1955579"/>
            <a:ext cx="5314027" cy="338607"/>
            <a:chOff x="5616341" y="2219068"/>
            <a:chExt cx="5475556" cy="348900"/>
          </a:xfrm>
        </p:grpSpPr>
        <p:sp>
          <p:nvSpPr>
            <p:cNvPr id="205" name="Google Shape;205;p3"/>
            <p:cNvSpPr txBox="1"/>
            <p:nvPr/>
          </p:nvSpPr>
          <p:spPr>
            <a:xfrm>
              <a:off x="5616341"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1st</a:t>
              </a:r>
              <a:endParaRPr/>
            </a:p>
          </p:txBody>
        </p:sp>
        <p:sp>
          <p:nvSpPr>
            <p:cNvPr id="206" name="Google Shape;206;p3"/>
            <p:cNvSpPr txBox="1"/>
            <p:nvPr/>
          </p:nvSpPr>
          <p:spPr>
            <a:xfrm>
              <a:off x="6803841"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2nd</a:t>
              </a:r>
              <a:endParaRPr/>
            </a:p>
          </p:txBody>
        </p:sp>
        <p:sp>
          <p:nvSpPr>
            <p:cNvPr id="207" name="Google Shape;207;p3"/>
            <p:cNvSpPr txBox="1"/>
            <p:nvPr/>
          </p:nvSpPr>
          <p:spPr>
            <a:xfrm>
              <a:off x="7991341"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3rd</a:t>
              </a:r>
              <a:endParaRPr/>
            </a:p>
          </p:txBody>
        </p:sp>
        <p:sp>
          <p:nvSpPr>
            <p:cNvPr id="208" name="Google Shape;208;p3"/>
            <p:cNvSpPr txBox="1"/>
            <p:nvPr/>
          </p:nvSpPr>
          <p:spPr>
            <a:xfrm>
              <a:off x="9177869"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4th</a:t>
              </a:r>
              <a:endParaRPr/>
            </a:p>
          </p:txBody>
        </p:sp>
        <p:sp>
          <p:nvSpPr>
            <p:cNvPr id="209" name="Google Shape;209;p3"/>
            <p:cNvSpPr txBox="1"/>
            <p:nvPr/>
          </p:nvSpPr>
          <p:spPr>
            <a:xfrm>
              <a:off x="10364397"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5th</a:t>
              </a:r>
              <a:endParaRPr/>
            </a:p>
          </p:txBody>
        </p:sp>
      </p:grpSp>
      <p:pic>
        <p:nvPicPr>
          <p:cNvPr id="210" name="Google Shape;210;p3"/>
          <p:cNvPicPr preferRelativeResize="0"/>
          <p:nvPr/>
        </p:nvPicPr>
        <p:blipFill>
          <a:blip r:embed="rId19">
            <a:alphaModFix/>
          </a:blip>
          <a:stretch>
            <a:fillRect/>
          </a:stretch>
        </p:blipFill>
        <p:spPr>
          <a:xfrm>
            <a:off x="5816843" y="4756550"/>
            <a:ext cx="777025" cy="818801"/>
          </a:xfrm>
          <a:prstGeom prst="rect">
            <a:avLst/>
          </a:prstGeom>
          <a:noFill/>
          <a:ln>
            <a:noFill/>
          </a:ln>
        </p:spPr>
      </p:pic>
      <p:pic>
        <p:nvPicPr>
          <p:cNvPr id="211" name="Google Shape;211;p3"/>
          <p:cNvPicPr preferRelativeResize="0"/>
          <p:nvPr/>
        </p:nvPicPr>
        <p:blipFill>
          <a:blip r:embed="rId20">
            <a:alphaModFix/>
          </a:blip>
          <a:stretch>
            <a:fillRect/>
          </a:stretch>
        </p:blipFill>
        <p:spPr>
          <a:xfrm>
            <a:off x="7008393" y="4758493"/>
            <a:ext cx="725725" cy="814920"/>
          </a:xfrm>
          <a:prstGeom prst="rect">
            <a:avLst/>
          </a:prstGeom>
          <a:noFill/>
          <a:ln>
            <a:noFill/>
          </a:ln>
        </p:spPr>
      </p:pic>
      <p:pic>
        <p:nvPicPr>
          <p:cNvPr id="212" name="Google Shape;212;p3"/>
          <p:cNvPicPr preferRelativeResize="0"/>
          <p:nvPr/>
        </p:nvPicPr>
        <p:blipFill>
          <a:blip r:embed="rId21">
            <a:alphaModFix/>
          </a:blip>
          <a:stretch>
            <a:fillRect/>
          </a:stretch>
        </p:blipFill>
        <p:spPr>
          <a:xfrm>
            <a:off x="8148650" y="4729650"/>
            <a:ext cx="777025" cy="858130"/>
          </a:xfrm>
          <a:prstGeom prst="rect">
            <a:avLst/>
          </a:prstGeom>
          <a:noFill/>
          <a:ln>
            <a:noFill/>
          </a:ln>
        </p:spPr>
      </p:pic>
      <p:pic>
        <p:nvPicPr>
          <p:cNvPr id="213" name="Google Shape;213;p3"/>
          <p:cNvPicPr preferRelativeResize="0"/>
          <p:nvPr/>
        </p:nvPicPr>
        <p:blipFill>
          <a:blip r:embed="rId22">
            <a:alphaModFix/>
          </a:blip>
          <a:stretch>
            <a:fillRect/>
          </a:stretch>
        </p:blipFill>
        <p:spPr>
          <a:xfrm>
            <a:off x="9291650" y="4732118"/>
            <a:ext cx="777025" cy="867678"/>
          </a:xfrm>
          <a:prstGeom prst="rect">
            <a:avLst/>
          </a:prstGeom>
          <a:noFill/>
          <a:ln>
            <a:noFill/>
          </a:ln>
        </p:spPr>
      </p:pic>
      <p:grpSp>
        <p:nvGrpSpPr>
          <p:cNvPr id="214" name="Google Shape;214;p3"/>
          <p:cNvGrpSpPr/>
          <p:nvPr/>
        </p:nvGrpSpPr>
        <p:grpSpPr>
          <a:xfrm>
            <a:off x="5520180" y="4524748"/>
            <a:ext cx="5314027" cy="338607"/>
            <a:chOff x="5616341" y="2219068"/>
            <a:chExt cx="5475556" cy="348900"/>
          </a:xfrm>
        </p:grpSpPr>
        <p:sp>
          <p:nvSpPr>
            <p:cNvPr id="215" name="Google Shape;215;p3"/>
            <p:cNvSpPr txBox="1"/>
            <p:nvPr/>
          </p:nvSpPr>
          <p:spPr>
            <a:xfrm>
              <a:off x="5616341"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1st</a:t>
              </a:r>
              <a:endParaRPr/>
            </a:p>
          </p:txBody>
        </p:sp>
        <p:sp>
          <p:nvSpPr>
            <p:cNvPr id="216" name="Google Shape;216;p3"/>
            <p:cNvSpPr txBox="1"/>
            <p:nvPr/>
          </p:nvSpPr>
          <p:spPr>
            <a:xfrm>
              <a:off x="6803841"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2nd</a:t>
              </a:r>
              <a:endParaRPr/>
            </a:p>
          </p:txBody>
        </p:sp>
        <p:sp>
          <p:nvSpPr>
            <p:cNvPr id="217" name="Google Shape;217;p3"/>
            <p:cNvSpPr txBox="1"/>
            <p:nvPr/>
          </p:nvSpPr>
          <p:spPr>
            <a:xfrm>
              <a:off x="7991341"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3rd</a:t>
              </a:r>
              <a:endParaRPr/>
            </a:p>
          </p:txBody>
        </p:sp>
        <p:sp>
          <p:nvSpPr>
            <p:cNvPr id="218" name="Google Shape;218;p3"/>
            <p:cNvSpPr txBox="1"/>
            <p:nvPr/>
          </p:nvSpPr>
          <p:spPr>
            <a:xfrm>
              <a:off x="9177869"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4th</a:t>
              </a:r>
              <a:endParaRPr/>
            </a:p>
          </p:txBody>
        </p:sp>
        <p:sp>
          <p:nvSpPr>
            <p:cNvPr id="219" name="Google Shape;219;p3"/>
            <p:cNvSpPr txBox="1"/>
            <p:nvPr/>
          </p:nvSpPr>
          <p:spPr>
            <a:xfrm>
              <a:off x="10364397" y="2219068"/>
              <a:ext cx="727500" cy="34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DD0D32"/>
                  </a:solidFill>
                  <a:latin typeface="Arial"/>
                  <a:ea typeface="Arial"/>
                  <a:cs typeface="Arial"/>
                  <a:sym typeface="Arial"/>
                </a:rPr>
                <a:t>5th</a:t>
              </a:r>
              <a:endParaRPr/>
            </a:p>
          </p:txBody>
        </p:sp>
      </p:grpSp>
      <p:pic>
        <p:nvPicPr>
          <p:cNvPr id="220" name="Google Shape;220;p3"/>
          <p:cNvPicPr preferRelativeResize="0"/>
          <p:nvPr/>
        </p:nvPicPr>
        <p:blipFill>
          <a:blip r:embed="rId23">
            <a:alphaModFix/>
          </a:blip>
          <a:stretch>
            <a:fillRect/>
          </a:stretch>
        </p:blipFill>
        <p:spPr>
          <a:xfrm>
            <a:off x="10434650" y="4750450"/>
            <a:ext cx="818575" cy="831025"/>
          </a:xfrm>
          <a:prstGeom prst="rect">
            <a:avLst/>
          </a:prstGeom>
          <a:noFill/>
          <a:ln>
            <a:noFill/>
          </a:ln>
        </p:spPr>
      </p:pic>
      <p:sp>
        <p:nvSpPr>
          <p:cNvPr id="221" name="Google Shape;221;p3"/>
          <p:cNvSpPr txBox="1"/>
          <p:nvPr/>
        </p:nvSpPr>
        <p:spPr>
          <a:xfrm>
            <a:off x="2483000" y="1719713"/>
            <a:ext cx="1239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accent2"/>
                </a:solidFill>
              </a:rPr>
              <a:t>#by_ranking</a:t>
            </a:r>
            <a:endParaRPr>
              <a:solidFill>
                <a:schemeClr val="accent2"/>
              </a:solidFill>
            </a:endParaRPr>
          </a:p>
        </p:txBody>
      </p:sp>
      <p:pic>
        <p:nvPicPr>
          <p:cNvPr id="222" name="Google Shape;222;p3"/>
          <p:cNvPicPr preferRelativeResize="0"/>
          <p:nvPr/>
        </p:nvPicPr>
        <p:blipFill>
          <a:blip r:embed="rId24">
            <a:alphaModFix/>
          </a:blip>
          <a:stretch>
            <a:fillRect/>
          </a:stretch>
        </p:blipFill>
        <p:spPr>
          <a:xfrm>
            <a:off x="422019" y="1996138"/>
            <a:ext cx="4183335" cy="2707475"/>
          </a:xfrm>
          <a:prstGeom prst="rect">
            <a:avLst/>
          </a:prstGeom>
          <a:noFill/>
          <a:ln>
            <a:noFill/>
          </a:ln>
        </p:spPr>
      </p:pic>
      <p:pic>
        <p:nvPicPr>
          <p:cNvPr id="223" name="Google Shape;223;p3"/>
          <p:cNvPicPr preferRelativeResize="0"/>
          <p:nvPr/>
        </p:nvPicPr>
        <p:blipFill>
          <a:blip r:embed="rId25">
            <a:alphaModFix/>
          </a:blip>
          <a:stretch>
            <a:fillRect/>
          </a:stretch>
        </p:blipFill>
        <p:spPr>
          <a:xfrm>
            <a:off x="286200" y="4805850"/>
            <a:ext cx="2576926" cy="1934274"/>
          </a:xfrm>
          <a:prstGeom prst="rect">
            <a:avLst/>
          </a:prstGeom>
          <a:noFill/>
          <a:ln>
            <a:noFill/>
          </a:ln>
        </p:spPr>
      </p:pic>
      <p:pic>
        <p:nvPicPr>
          <p:cNvPr id="224" name="Google Shape;224;p3"/>
          <p:cNvPicPr preferRelativeResize="0"/>
          <p:nvPr/>
        </p:nvPicPr>
        <p:blipFill>
          <a:blip r:embed="rId26">
            <a:alphaModFix/>
          </a:blip>
          <a:stretch>
            <a:fillRect/>
          </a:stretch>
        </p:blipFill>
        <p:spPr>
          <a:xfrm>
            <a:off x="2939325" y="4826650"/>
            <a:ext cx="2022725" cy="1769876"/>
          </a:xfrm>
          <a:prstGeom prst="rect">
            <a:avLst/>
          </a:prstGeom>
          <a:noFill/>
          <a:ln>
            <a:noFill/>
          </a:ln>
        </p:spPr>
      </p:pic>
      <p:sp>
        <p:nvSpPr>
          <p:cNvPr id="225" name="Google Shape;225;p3"/>
          <p:cNvSpPr txBox="1"/>
          <p:nvPr/>
        </p:nvSpPr>
        <p:spPr>
          <a:xfrm>
            <a:off x="10838875" y="1414150"/>
            <a:ext cx="12399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hlink"/>
                </a:solidFill>
                <a:hlinkClick action="ppaction://hlinksldjump" r:id="rId27"/>
              </a:rPr>
              <a:t>Sentiment Analysis</a:t>
            </a:r>
            <a:endParaRPr sz="1200">
              <a:solidFill>
                <a:srgbClr val="1A1A1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
          <p:cNvSpPr txBox="1"/>
          <p:nvPr>
            <p:ph type="title"/>
          </p:nvPr>
        </p:nvSpPr>
        <p:spPr>
          <a:xfrm>
            <a:off x="422031" y="220284"/>
            <a:ext cx="10515600" cy="82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Bodoni"/>
              <a:buNone/>
            </a:pPr>
            <a:r>
              <a:rPr lang="en-US" sz="3800">
                <a:latin typeface="Verdana"/>
                <a:ea typeface="Verdana"/>
                <a:cs typeface="Verdana"/>
                <a:sym typeface="Verdana"/>
              </a:rPr>
              <a:t>Understanding </a:t>
            </a:r>
            <a:r>
              <a:rPr lang="en-US" sz="3800">
                <a:solidFill>
                  <a:srgbClr val="DD0D32"/>
                </a:solidFill>
                <a:latin typeface="Verdana"/>
                <a:ea typeface="Verdana"/>
                <a:cs typeface="Verdana"/>
                <a:sym typeface="Verdana"/>
              </a:rPr>
              <a:t>associations &amp; similarity</a:t>
            </a:r>
            <a:endParaRPr sz="3800">
              <a:solidFill>
                <a:srgbClr val="DD0D32"/>
              </a:solidFill>
              <a:latin typeface="Verdana"/>
              <a:ea typeface="Verdana"/>
              <a:cs typeface="Verdana"/>
              <a:sym typeface="Verdana"/>
            </a:endParaRPr>
          </a:p>
        </p:txBody>
      </p:sp>
      <p:sp>
        <p:nvSpPr>
          <p:cNvPr id="232" name="Google Shape;232;p4"/>
          <p:cNvSpPr/>
          <p:nvPr/>
        </p:nvSpPr>
        <p:spPr>
          <a:xfrm>
            <a:off x="1064771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3" name="Google Shape;233;p4"/>
          <p:cNvSpPr/>
          <p:nvPr/>
        </p:nvSpPr>
        <p:spPr>
          <a:xfrm>
            <a:off x="1137782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4" name="Google Shape;234;p4"/>
          <p:cNvSpPr/>
          <p:nvPr/>
        </p:nvSpPr>
        <p:spPr>
          <a:xfrm>
            <a:off x="1162119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5" name="Google Shape;235;p4"/>
          <p:cNvSpPr/>
          <p:nvPr/>
        </p:nvSpPr>
        <p:spPr>
          <a:xfrm>
            <a:off x="7603808" y="6696000"/>
            <a:ext cx="4588191" cy="162000"/>
          </a:xfrm>
          <a:prstGeom prst="rect">
            <a:avLst/>
          </a:prstGeom>
          <a:solidFill>
            <a:srgbClr val="9CDBBC">
              <a:alpha val="7803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 name="Google Shape;236;p4"/>
          <p:cNvSpPr txBox="1"/>
          <p:nvPr/>
        </p:nvSpPr>
        <p:spPr>
          <a:xfrm>
            <a:off x="345821" y="1044200"/>
            <a:ext cx="43914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1C7C5A"/>
                </a:solidFill>
                <a:latin typeface="Arial"/>
                <a:ea typeface="Arial"/>
                <a:cs typeface="Arial"/>
                <a:sym typeface="Arial"/>
              </a:rPr>
              <a:t>Most Frequent</a:t>
            </a:r>
            <a:r>
              <a:rPr b="1" lang="en-US" sz="1600">
                <a:solidFill>
                  <a:srgbClr val="1C7C5A"/>
                </a:solidFill>
              </a:rPr>
              <a:t>ly Mentioned</a:t>
            </a:r>
            <a:r>
              <a:rPr b="1" lang="en-US" sz="1600">
                <a:solidFill>
                  <a:srgbClr val="1C7C5A"/>
                </a:solidFill>
                <a:latin typeface="Arial"/>
                <a:ea typeface="Arial"/>
                <a:cs typeface="Arial"/>
                <a:sym typeface="Arial"/>
              </a:rPr>
              <a:t> Attributes</a:t>
            </a:r>
            <a:endParaRPr/>
          </a:p>
        </p:txBody>
      </p:sp>
      <p:sp>
        <p:nvSpPr>
          <p:cNvPr id="237" name="Google Shape;237;p4"/>
          <p:cNvSpPr txBox="1"/>
          <p:nvPr/>
        </p:nvSpPr>
        <p:spPr>
          <a:xfrm>
            <a:off x="345823" y="3298925"/>
            <a:ext cx="36462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1C7C5A"/>
                </a:solidFill>
              </a:rPr>
              <a:t>Top 10 Brands and their </a:t>
            </a:r>
            <a:r>
              <a:rPr b="1" lang="en-US" sz="1600">
                <a:solidFill>
                  <a:srgbClr val="1C7C5A"/>
                </a:solidFill>
                <a:latin typeface="Arial"/>
                <a:ea typeface="Arial"/>
                <a:cs typeface="Arial"/>
                <a:sym typeface="Arial"/>
              </a:rPr>
              <a:t>Lift Ratios</a:t>
            </a:r>
            <a:endParaRPr/>
          </a:p>
        </p:txBody>
      </p:sp>
      <p:sp>
        <p:nvSpPr>
          <p:cNvPr id="238" name="Google Shape;238;p4"/>
          <p:cNvSpPr txBox="1"/>
          <p:nvPr/>
        </p:nvSpPr>
        <p:spPr>
          <a:xfrm>
            <a:off x="5696151" y="1044200"/>
            <a:ext cx="26946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1C7C5A"/>
                </a:solidFill>
                <a:latin typeface="Arial"/>
                <a:ea typeface="Arial"/>
                <a:cs typeface="Arial"/>
                <a:sym typeface="Arial"/>
              </a:rPr>
              <a:t>Topics Modeling</a:t>
            </a:r>
            <a:endParaRPr/>
          </a:p>
        </p:txBody>
      </p:sp>
      <p:sp>
        <p:nvSpPr>
          <p:cNvPr id="239" name="Google Shape;239;p4"/>
          <p:cNvSpPr txBox="1"/>
          <p:nvPr/>
        </p:nvSpPr>
        <p:spPr>
          <a:xfrm>
            <a:off x="5696150" y="3971250"/>
            <a:ext cx="3991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1C7C5A"/>
                </a:solidFill>
                <a:latin typeface="Arial"/>
                <a:ea typeface="Arial"/>
                <a:cs typeface="Arial"/>
                <a:sym typeface="Arial"/>
              </a:rPr>
              <a:t>Cosine Similarity </a:t>
            </a:r>
            <a:r>
              <a:rPr lang="en-US">
                <a:solidFill>
                  <a:schemeClr val="accent2"/>
                </a:solidFill>
              </a:rPr>
              <a:t>#by_similarity</a:t>
            </a:r>
            <a:endParaRPr>
              <a:solidFill>
                <a:schemeClr val="accent2"/>
              </a:solidFill>
            </a:endParaRPr>
          </a:p>
        </p:txBody>
      </p:sp>
      <p:sp>
        <p:nvSpPr>
          <p:cNvPr id="240" name="Google Shape;240;p4"/>
          <p:cNvSpPr txBox="1"/>
          <p:nvPr/>
        </p:nvSpPr>
        <p:spPr>
          <a:xfrm>
            <a:off x="3804975" y="3681025"/>
            <a:ext cx="1527000" cy="2678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rPr>
              <a:t>Top 5 mentioned brands are:</a:t>
            </a:r>
            <a:endParaRPr sz="1200">
              <a:solidFill>
                <a:schemeClr val="dk1"/>
              </a:solidFill>
            </a:endParaRPr>
          </a:p>
          <a:p>
            <a:pPr indent="0" lvl="0" marL="0" marR="0" rtl="0" algn="l">
              <a:spcBef>
                <a:spcPts val="0"/>
              </a:spcBef>
              <a:spcAft>
                <a:spcPts val="0"/>
              </a:spcAft>
              <a:buNone/>
            </a:pPr>
            <a:r>
              <a:rPr lang="en-US" sz="1200">
                <a:solidFill>
                  <a:schemeClr val="dk1"/>
                </a:solidFill>
              </a:rPr>
              <a:t>Caudalie, Dermalogica, Origins, Biossance, and Algenist</a:t>
            </a:r>
            <a:endParaRPr sz="1200">
              <a:solidFill>
                <a:schemeClr val="dk1"/>
              </a:solidFill>
            </a:endParaRPr>
          </a:p>
          <a:p>
            <a:pPr indent="0" lvl="0" marL="0" marR="0" rtl="0" algn="l">
              <a:spcBef>
                <a:spcPts val="0"/>
              </a:spcBef>
              <a:spcAft>
                <a:spcPts val="0"/>
              </a:spcAft>
              <a:buNone/>
            </a:pPr>
            <a:r>
              <a:t/>
            </a:r>
            <a:endParaRPr sz="1200">
              <a:solidFill>
                <a:schemeClr val="dk1"/>
              </a:solidFill>
            </a:endParaRPr>
          </a:p>
          <a:p>
            <a:pPr indent="0" lvl="0" marL="0" marR="0" rtl="0" algn="l">
              <a:spcBef>
                <a:spcPts val="0"/>
              </a:spcBef>
              <a:spcAft>
                <a:spcPts val="0"/>
              </a:spcAft>
              <a:buNone/>
            </a:pPr>
            <a:r>
              <a:rPr lang="en-US" sz="1200">
                <a:solidFill>
                  <a:schemeClr val="dk1"/>
                </a:solidFill>
              </a:rPr>
              <a:t>Highest</a:t>
            </a:r>
            <a:r>
              <a:rPr lang="en-US" sz="1200">
                <a:solidFill>
                  <a:schemeClr val="dk1"/>
                </a:solidFill>
              </a:rPr>
              <a:t> lift </a:t>
            </a:r>
            <a:r>
              <a:rPr lang="en-US" sz="1200">
                <a:solidFill>
                  <a:schemeClr val="dk1"/>
                </a:solidFill>
              </a:rPr>
              <a:t>ratios </a:t>
            </a:r>
            <a:r>
              <a:rPr lang="en-US" sz="1200">
                <a:solidFill>
                  <a:schemeClr val="dk1"/>
                </a:solidFill>
              </a:rPr>
              <a:t>in </a:t>
            </a:r>
            <a:r>
              <a:rPr b="1" lang="en-US" sz="1200">
                <a:solidFill>
                  <a:schemeClr val="dk1"/>
                </a:solidFill>
              </a:rPr>
              <a:t>Algenist </a:t>
            </a:r>
            <a:r>
              <a:rPr lang="en-US" sz="1200">
                <a:solidFill>
                  <a:schemeClr val="dk1"/>
                </a:solidFill>
              </a:rPr>
              <a:t>and </a:t>
            </a:r>
            <a:r>
              <a:rPr b="1" lang="en-US" sz="1200">
                <a:solidFill>
                  <a:schemeClr val="dk1"/>
                </a:solidFill>
              </a:rPr>
              <a:t>Origins</a:t>
            </a:r>
            <a:r>
              <a:rPr lang="en-US" sz="1200">
                <a:solidFill>
                  <a:schemeClr val="dk1"/>
                </a:solidFill>
              </a:rPr>
              <a:t>, followed by </a:t>
            </a:r>
            <a:r>
              <a:rPr b="1" lang="en-US" sz="1200">
                <a:solidFill>
                  <a:schemeClr val="dk1"/>
                </a:solidFill>
              </a:rPr>
              <a:t>Tatcha</a:t>
            </a:r>
            <a:r>
              <a:rPr lang="en-US" sz="1200">
                <a:solidFill>
                  <a:schemeClr val="dk1"/>
                </a:solidFill>
              </a:rPr>
              <a:t> with other brands - </a:t>
            </a:r>
            <a:r>
              <a:rPr lang="en-US" sz="1200">
                <a:solidFill>
                  <a:schemeClr val="dk1"/>
                </a:solidFill>
              </a:rPr>
              <a:t> Dermalogica, Farmacy, Caudalie</a:t>
            </a:r>
            <a:endParaRPr sz="1200">
              <a:solidFill>
                <a:schemeClr val="dk1"/>
              </a:solidFill>
              <a:latin typeface="Arial"/>
              <a:ea typeface="Arial"/>
              <a:cs typeface="Arial"/>
              <a:sym typeface="Arial"/>
            </a:endParaRPr>
          </a:p>
        </p:txBody>
      </p:sp>
      <p:sp>
        <p:nvSpPr>
          <p:cNvPr id="241" name="Google Shape;241;p4"/>
          <p:cNvSpPr/>
          <p:nvPr/>
        </p:nvSpPr>
        <p:spPr>
          <a:xfrm>
            <a:off x="1089108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p4"/>
          <p:cNvSpPr/>
          <p:nvPr/>
        </p:nvSpPr>
        <p:spPr>
          <a:xfrm>
            <a:off x="11134454" y="391164"/>
            <a:ext cx="162000" cy="162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4"/>
          <p:cNvSpPr txBox="1"/>
          <p:nvPr/>
        </p:nvSpPr>
        <p:spPr>
          <a:xfrm>
            <a:off x="139675" y="42775"/>
            <a:ext cx="3603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rgbClr val="E81826"/>
                </a:solidFill>
                <a:latin typeface="Arial"/>
                <a:ea typeface="Arial"/>
                <a:cs typeface="Arial"/>
                <a:sym typeface="Arial"/>
              </a:rPr>
              <a:t>(filter: combined sentiment score &gt;= 0.95)</a:t>
            </a:r>
            <a:endParaRPr/>
          </a:p>
        </p:txBody>
      </p:sp>
      <p:sp>
        <p:nvSpPr>
          <p:cNvPr id="244" name="Google Shape;244;p4"/>
          <p:cNvSpPr txBox="1"/>
          <p:nvPr/>
        </p:nvSpPr>
        <p:spPr>
          <a:xfrm>
            <a:off x="4120750" y="1044200"/>
            <a:ext cx="1446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accent2"/>
                </a:solidFill>
              </a:rPr>
              <a:t>#by_</a:t>
            </a:r>
            <a:r>
              <a:rPr lang="en-US">
                <a:solidFill>
                  <a:schemeClr val="accent2"/>
                </a:solidFill>
              </a:rPr>
              <a:t>popularity</a:t>
            </a:r>
            <a:endParaRPr>
              <a:solidFill>
                <a:schemeClr val="accent2"/>
              </a:solidFill>
            </a:endParaRPr>
          </a:p>
        </p:txBody>
      </p:sp>
      <p:sp>
        <p:nvSpPr>
          <p:cNvPr id="245" name="Google Shape;245;p4"/>
          <p:cNvSpPr txBox="1"/>
          <p:nvPr/>
        </p:nvSpPr>
        <p:spPr>
          <a:xfrm>
            <a:off x="7375200" y="1044200"/>
            <a:ext cx="1446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accent2"/>
                </a:solidFill>
              </a:rPr>
              <a:t>#by_trending</a:t>
            </a:r>
            <a:endParaRPr>
              <a:solidFill>
                <a:schemeClr val="accent2"/>
              </a:solidFill>
            </a:endParaRPr>
          </a:p>
        </p:txBody>
      </p:sp>
      <p:sp>
        <p:nvSpPr>
          <p:cNvPr id="246" name="Google Shape;246;p4"/>
          <p:cNvSpPr txBox="1"/>
          <p:nvPr/>
        </p:nvSpPr>
        <p:spPr>
          <a:xfrm>
            <a:off x="3849425" y="3314375"/>
            <a:ext cx="21630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accent2"/>
                </a:solidFill>
              </a:rPr>
              <a:t>#by_association</a:t>
            </a:r>
            <a:endParaRPr>
              <a:solidFill>
                <a:schemeClr val="accent2"/>
              </a:solidFill>
            </a:endParaRPr>
          </a:p>
        </p:txBody>
      </p:sp>
      <p:graphicFrame>
        <p:nvGraphicFramePr>
          <p:cNvPr id="247" name="Google Shape;247;p4"/>
          <p:cNvGraphicFramePr/>
          <p:nvPr/>
        </p:nvGraphicFramePr>
        <p:xfrm>
          <a:off x="5807045" y="4356260"/>
          <a:ext cx="3000000" cy="3000000"/>
        </p:xfrm>
        <a:graphic>
          <a:graphicData uri="http://schemas.openxmlformats.org/drawingml/2006/table">
            <a:tbl>
              <a:tblPr bandRow="1" firstRow="1">
                <a:noFill/>
                <a:tableStyleId>{9BE0C6C1-C2AD-45E5-BB97-B0EA7D96EA51}</a:tableStyleId>
              </a:tblPr>
              <a:tblGrid>
                <a:gridCol w="3268300"/>
                <a:gridCol w="618900"/>
              </a:tblGrid>
              <a:tr h="335100">
                <a:tc>
                  <a:txBody>
                    <a:bodyPr/>
                    <a:lstStyle/>
                    <a:p>
                      <a:pPr indent="0" lvl="0" marL="0" marR="0" rtl="0" algn="l">
                        <a:lnSpc>
                          <a:spcPct val="100000"/>
                        </a:lnSpc>
                        <a:spcBef>
                          <a:spcPts val="0"/>
                        </a:spcBef>
                        <a:spcAft>
                          <a:spcPts val="0"/>
                        </a:spcAft>
                        <a:buNone/>
                      </a:pPr>
                      <a:r>
                        <a:rPr lang="en-US" sz="900"/>
                        <a:t>Product</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c>
                  <a:txBody>
                    <a:bodyPr/>
                    <a:lstStyle/>
                    <a:p>
                      <a:pPr indent="0" lvl="0" marL="0" marR="0" rtl="0" algn="l">
                        <a:lnSpc>
                          <a:spcPct val="100000"/>
                        </a:lnSpc>
                        <a:spcBef>
                          <a:spcPts val="0"/>
                        </a:spcBef>
                        <a:spcAft>
                          <a:spcPts val="0"/>
                        </a:spcAft>
                        <a:buNone/>
                      </a:pPr>
                      <a:r>
                        <a:rPr lang="en-US" sz="900"/>
                        <a:t>Similarity</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solidFill>
                      <a:srgbClr val="D8D8D8"/>
                    </a:solidFill>
                  </a:tcPr>
                </a:tc>
              </a:tr>
              <a:tr h="165625">
                <a:tc>
                  <a:txBody>
                    <a:bodyPr/>
                    <a:lstStyle/>
                    <a:p>
                      <a:pPr indent="0" lvl="0" marL="0" rtl="0" algn="l">
                        <a:spcBef>
                          <a:spcPts val="0"/>
                        </a:spcBef>
                        <a:spcAft>
                          <a:spcPts val="0"/>
                        </a:spcAft>
                        <a:buNone/>
                      </a:pPr>
                      <a:r>
                        <a:rPr lang="en-US" sz="900"/>
                        <a:t>Cold Plunge™ Pore Remedy Moisturizer with BHA/LHA</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0.2130</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82700">
                <a:tc>
                  <a:txBody>
                    <a:bodyPr/>
                    <a:lstStyle/>
                    <a:p>
                      <a:pPr indent="0" lvl="0" marL="0" rtl="0" algn="l">
                        <a:spcBef>
                          <a:spcPts val="0"/>
                        </a:spcBef>
                        <a:spcAft>
                          <a:spcPts val="0"/>
                        </a:spcAft>
                        <a:buNone/>
                      </a:pPr>
                      <a:r>
                        <a:rPr lang="en-US" sz="900"/>
                        <a:t>Avocado Melt Retinol Eye Sleeping Mask</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0.2086</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82700">
                <a:tc>
                  <a:txBody>
                    <a:bodyPr/>
                    <a:lstStyle/>
                    <a:p>
                      <a:pPr indent="0" lvl="0" marL="0" rtl="0" algn="l">
                        <a:spcBef>
                          <a:spcPts val="0"/>
                        </a:spcBef>
                        <a:spcAft>
                          <a:spcPts val="0"/>
                        </a:spcAft>
                        <a:buNone/>
                      </a:pPr>
                      <a:r>
                        <a:rPr lang="en-US" sz="900"/>
                        <a:t>Noni Glow Face Oil</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0.2079</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82700">
                <a:tc>
                  <a:txBody>
                    <a:bodyPr/>
                    <a:lstStyle/>
                    <a:p>
                      <a:pPr indent="0" lvl="0" marL="0" rtl="0" algn="l">
                        <a:spcBef>
                          <a:spcPts val="0"/>
                        </a:spcBef>
                        <a:spcAft>
                          <a:spcPts val="0"/>
                        </a:spcAft>
                        <a:buNone/>
                      </a:pPr>
                      <a:r>
                        <a:rPr lang="en-US" sz="900"/>
                        <a:t>Honey Balm Niacinamide Moisturizer</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0.2063</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82700">
                <a:tc>
                  <a:txBody>
                    <a:bodyPr/>
                    <a:lstStyle/>
                    <a:p>
                      <a:pPr indent="0" lvl="0" marL="0" rtl="0" algn="l">
                        <a:spcBef>
                          <a:spcPts val="0"/>
                        </a:spcBef>
                        <a:spcAft>
                          <a:spcPts val="0"/>
                        </a:spcAft>
                        <a:buNone/>
                      </a:pPr>
                      <a:r>
                        <a:rPr lang="en-US" sz="900"/>
                        <a:t>Shaba Complex™ Firming Eye Serum</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0.2032</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82700">
                <a:tc>
                  <a:txBody>
                    <a:bodyPr/>
                    <a:lstStyle/>
                    <a:p>
                      <a:pPr indent="0" lvl="0" marL="0" rtl="0" algn="l">
                        <a:spcBef>
                          <a:spcPts val="0"/>
                        </a:spcBef>
                        <a:spcAft>
                          <a:spcPts val="0"/>
                        </a:spcAft>
                        <a:buNone/>
                      </a:pPr>
                      <a:r>
                        <a:rPr lang="en-US" sz="900"/>
                        <a:t>Overnight Glow Dark Spot Sleeping Cream</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0.1976</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82700">
                <a:tc>
                  <a:txBody>
                    <a:bodyPr/>
                    <a:lstStyle/>
                    <a:p>
                      <a:pPr indent="0" lvl="0" marL="0" rtl="0" algn="l">
                        <a:spcBef>
                          <a:spcPts val="0"/>
                        </a:spcBef>
                        <a:spcAft>
                          <a:spcPts val="0"/>
                        </a:spcAft>
                        <a:buNone/>
                      </a:pPr>
                      <a:r>
                        <a:rPr lang="en-US" sz="900"/>
                        <a:t>GENIUS Ultimate Anti-Aging Cream</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0.1957</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82700">
                <a:tc>
                  <a:txBody>
                    <a:bodyPr/>
                    <a:lstStyle/>
                    <a:p>
                      <a:pPr indent="0" lvl="0" marL="0" rtl="0" algn="l">
                        <a:spcBef>
                          <a:spcPts val="0"/>
                        </a:spcBef>
                        <a:spcAft>
                          <a:spcPts val="0"/>
                        </a:spcAft>
                        <a:buNone/>
                      </a:pPr>
                      <a:r>
                        <a:rPr lang="en-US" sz="900"/>
                        <a:t>Resveratrol Lift Firming Cashmere Moisturizer</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0.1930</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82700">
                <a:tc>
                  <a:txBody>
                    <a:bodyPr/>
                    <a:lstStyle/>
                    <a:p>
                      <a:pPr indent="0" lvl="0" marL="0" rtl="0" algn="l">
                        <a:spcBef>
                          <a:spcPts val="0"/>
                        </a:spcBef>
                        <a:spcAft>
                          <a:spcPts val="0"/>
                        </a:spcAft>
                        <a:buNone/>
                      </a:pPr>
                      <a:r>
                        <a:rPr lang="en-US" sz="900"/>
                        <a:t>Adaptogen Deep Moisture Cream with Ashwagandha + Reishi</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0.1918</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r h="182700">
                <a:tc>
                  <a:txBody>
                    <a:bodyPr/>
                    <a:lstStyle/>
                    <a:p>
                      <a:pPr indent="0" lvl="0" marL="0" rtl="0" algn="l">
                        <a:spcBef>
                          <a:spcPts val="0"/>
                        </a:spcBef>
                        <a:spcAft>
                          <a:spcPts val="0"/>
                        </a:spcAft>
                        <a:buNone/>
                      </a:pPr>
                      <a:r>
                        <a:rPr lang="en-US" sz="900"/>
                        <a:t>Virgin Marula Luxury &amp; Face Oil</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c>
                  <a:txBody>
                    <a:bodyPr/>
                    <a:lstStyle/>
                    <a:p>
                      <a:pPr indent="0" lvl="0" marL="0" rtl="0" algn="l">
                        <a:spcBef>
                          <a:spcPts val="0"/>
                        </a:spcBef>
                        <a:spcAft>
                          <a:spcPts val="0"/>
                        </a:spcAft>
                        <a:buNone/>
                      </a:pPr>
                      <a:r>
                        <a:rPr lang="en-US" sz="900"/>
                        <a:t>0.1906</a:t>
                      </a:r>
                      <a:endParaRPr sz="900"/>
                    </a:p>
                  </a:txBody>
                  <a:tcPr marT="15150" marB="15150" marR="30325" marL="30325">
                    <a:lnL cap="flat" cmpd="sng" w="9525">
                      <a:solidFill>
                        <a:srgbClr val="A5A5A5"/>
                      </a:solidFill>
                      <a:prstDash val="solid"/>
                      <a:round/>
                      <a:headEnd len="sm" w="sm" type="none"/>
                      <a:tailEnd len="sm" w="sm" type="none"/>
                    </a:lnL>
                    <a:lnR cap="flat" cmpd="sng" w="9525">
                      <a:solidFill>
                        <a:srgbClr val="A5A5A5"/>
                      </a:solidFill>
                      <a:prstDash val="solid"/>
                      <a:round/>
                      <a:headEnd len="sm" w="sm" type="none"/>
                      <a:tailEnd len="sm" w="sm" type="none"/>
                    </a:lnR>
                    <a:lnT cap="flat" cmpd="sng" w="9525">
                      <a:solidFill>
                        <a:srgbClr val="A5A5A5"/>
                      </a:solidFill>
                      <a:prstDash val="solid"/>
                      <a:round/>
                      <a:headEnd len="sm" w="sm" type="none"/>
                      <a:tailEnd len="sm" w="sm" type="none"/>
                    </a:lnT>
                    <a:lnB cap="flat" cmpd="sng" w="9525">
                      <a:solidFill>
                        <a:srgbClr val="A5A5A5"/>
                      </a:solidFill>
                      <a:prstDash val="solid"/>
                      <a:round/>
                      <a:headEnd len="sm" w="sm" type="none"/>
                      <a:tailEnd len="sm" w="sm" type="none"/>
                    </a:lnB>
                  </a:tcPr>
                </a:tc>
              </a:tr>
            </a:tbl>
          </a:graphicData>
        </a:graphic>
      </p:graphicFrame>
      <p:pic>
        <p:nvPicPr>
          <p:cNvPr id="248" name="Google Shape;248;p4"/>
          <p:cNvPicPr preferRelativeResize="0"/>
          <p:nvPr/>
        </p:nvPicPr>
        <p:blipFill rotWithShape="1">
          <a:blip r:embed="rId3">
            <a:alphaModFix/>
          </a:blip>
          <a:srcRect b="0" l="0" r="-2375" t="0"/>
          <a:stretch/>
        </p:blipFill>
        <p:spPr>
          <a:xfrm>
            <a:off x="9895613" y="5290350"/>
            <a:ext cx="2067876" cy="1212775"/>
          </a:xfrm>
          <a:prstGeom prst="rect">
            <a:avLst/>
          </a:prstGeom>
          <a:noFill/>
          <a:ln>
            <a:noFill/>
          </a:ln>
        </p:spPr>
      </p:pic>
      <p:pic>
        <p:nvPicPr>
          <p:cNvPr id="249" name="Google Shape;249;p4"/>
          <p:cNvPicPr preferRelativeResize="0"/>
          <p:nvPr/>
        </p:nvPicPr>
        <p:blipFill>
          <a:blip r:embed="rId4">
            <a:alphaModFix/>
          </a:blip>
          <a:stretch>
            <a:fillRect/>
          </a:stretch>
        </p:blipFill>
        <p:spPr>
          <a:xfrm>
            <a:off x="9890250" y="4414700"/>
            <a:ext cx="1894674" cy="690225"/>
          </a:xfrm>
          <a:prstGeom prst="rect">
            <a:avLst/>
          </a:prstGeom>
          <a:noFill/>
          <a:ln>
            <a:noFill/>
          </a:ln>
        </p:spPr>
      </p:pic>
      <p:sp>
        <p:nvSpPr>
          <p:cNvPr id="250" name="Google Shape;250;p4"/>
          <p:cNvSpPr/>
          <p:nvPr/>
        </p:nvSpPr>
        <p:spPr>
          <a:xfrm>
            <a:off x="9920300" y="5549175"/>
            <a:ext cx="5751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4"/>
          <p:cNvPicPr preferRelativeResize="0"/>
          <p:nvPr/>
        </p:nvPicPr>
        <p:blipFill>
          <a:blip r:embed="rId5">
            <a:alphaModFix/>
          </a:blip>
          <a:stretch>
            <a:fillRect/>
          </a:stretch>
        </p:blipFill>
        <p:spPr>
          <a:xfrm>
            <a:off x="9915525" y="5565675"/>
            <a:ext cx="584650" cy="766925"/>
          </a:xfrm>
          <a:prstGeom prst="rect">
            <a:avLst/>
          </a:prstGeom>
          <a:noFill/>
          <a:ln>
            <a:noFill/>
          </a:ln>
        </p:spPr>
      </p:pic>
      <p:sp>
        <p:nvSpPr>
          <p:cNvPr id="252" name="Google Shape;252;p4"/>
          <p:cNvSpPr/>
          <p:nvPr/>
        </p:nvSpPr>
        <p:spPr>
          <a:xfrm>
            <a:off x="10568950" y="5525388"/>
            <a:ext cx="5751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11262250" y="5525375"/>
            <a:ext cx="5751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4"/>
          <p:cNvPicPr preferRelativeResize="0"/>
          <p:nvPr/>
        </p:nvPicPr>
        <p:blipFill>
          <a:blip r:embed="rId6">
            <a:alphaModFix/>
          </a:blip>
          <a:stretch>
            <a:fillRect/>
          </a:stretch>
        </p:blipFill>
        <p:spPr>
          <a:xfrm>
            <a:off x="10588885" y="5562498"/>
            <a:ext cx="584650" cy="773259"/>
          </a:xfrm>
          <a:prstGeom prst="rect">
            <a:avLst/>
          </a:prstGeom>
          <a:noFill/>
          <a:ln>
            <a:noFill/>
          </a:ln>
        </p:spPr>
      </p:pic>
      <p:pic>
        <p:nvPicPr>
          <p:cNvPr id="255" name="Google Shape;255;p4"/>
          <p:cNvPicPr preferRelativeResize="0"/>
          <p:nvPr/>
        </p:nvPicPr>
        <p:blipFill>
          <a:blip r:embed="rId7">
            <a:alphaModFix/>
          </a:blip>
          <a:stretch>
            <a:fillRect/>
          </a:stretch>
        </p:blipFill>
        <p:spPr>
          <a:xfrm>
            <a:off x="11276850" y="5661155"/>
            <a:ext cx="584650" cy="694070"/>
          </a:xfrm>
          <a:prstGeom prst="rect">
            <a:avLst/>
          </a:prstGeom>
          <a:noFill/>
          <a:ln>
            <a:noFill/>
          </a:ln>
        </p:spPr>
      </p:pic>
      <p:sp>
        <p:nvSpPr>
          <p:cNvPr id="256" name="Google Shape;256;p4"/>
          <p:cNvSpPr/>
          <p:nvPr/>
        </p:nvSpPr>
        <p:spPr>
          <a:xfrm>
            <a:off x="11086825" y="5562500"/>
            <a:ext cx="86700" cy="101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5765550" y="4691350"/>
            <a:ext cx="3991800" cy="162000"/>
          </a:xfrm>
          <a:prstGeom prst="rect">
            <a:avLst/>
          </a:prstGeom>
          <a:noFill/>
          <a:ln cap="flat" cmpd="sng" w="952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5765550" y="4858825"/>
            <a:ext cx="3991800" cy="548100"/>
          </a:xfrm>
          <a:prstGeom prst="rect">
            <a:avLst/>
          </a:prstGeom>
          <a:noFill/>
          <a:ln cap="flat" cmpd="sng" w="9525">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9895675" y="5305125"/>
            <a:ext cx="2067900" cy="1212900"/>
          </a:xfrm>
          <a:prstGeom prst="rect">
            <a:avLst/>
          </a:prstGeom>
          <a:noFill/>
          <a:ln cap="flat" cmpd="sng" w="9525">
            <a:solidFill>
              <a:srgbClr val="3C78D8"/>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9895650" y="4356250"/>
            <a:ext cx="2067900" cy="891000"/>
          </a:xfrm>
          <a:prstGeom prst="rect">
            <a:avLst/>
          </a:prstGeom>
          <a:noFill/>
          <a:ln cap="flat" cmpd="sng" w="952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4"/>
          <p:cNvPicPr preferRelativeResize="0"/>
          <p:nvPr/>
        </p:nvPicPr>
        <p:blipFill>
          <a:blip r:embed="rId8">
            <a:alphaModFix/>
          </a:blip>
          <a:stretch>
            <a:fillRect/>
          </a:stretch>
        </p:blipFill>
        <p:spPr>
          <a:xfrm>
            <a:off x="6625500" y="1397287"/>
            <a:ext cx="247534" cy="247534"/>
          </a:xfrm>
          <a:prstGeom prst="rect">
            <a:avLst/>
          </a:prstGeom>
          <a:noFill/>
          <a:ln>
            <a:noFill/>
          </a:ln>
        </p:spPr>
      </p:pic>
      <p:pic>
        <p:nvPicPr>
          <p:cNvPr id="262" name="Google Shape;262;p4"/>
          <p:cNvPicPr preferRelativeResize="0"/>
          <p:nvPr/>
        </p:nvPicPr>
        <p:blipFill>
          <a:blip r:embed="rId9">
            <a:alphaModFix/>
          </a:blip>
          <a:stretch>
            <a:fillRect/>
          </a:stretch>
        </p:blipFill>
        <p:spPr>
          <a:xfrm>
            <a:off x="9168335" y="1397287"/>
            <a:ext cx="247534" cy="247534"/>
          </a:xfrm>
          <a:prstGeom prst="rect">
            <a:avLst/>
          </a:prstGeom>
          <a:noFill/>
          <a:ln>
            <a:noFill/>
          </a:ln>
        </p:spPr>
      </p:pic>
      <p:pic>
        <p:nvPicPr>
          <p:cNvPr id="263" name="Google Shape;263;p4"/>
          <p:cNvPicPr preferRelativeResize="0"/>
          <p:nvPr/>
        </p:nvPicPr>
        <p:blipFill>
          <a:blip r:embed="rId10">
            <a:alphaModFix/>
          </a:blip>
          <a:stretch>
            <a:fillRect/>
          </a:stretch>
        </p:blipFill>
        <p:spPr>
          <a:xfrm>
            <a:off x="10171148" y="1397287"/>
            <a:ext cx="247534" cy="247534"/>
          </a:xfrm>
          <a:prstGeom prst="rect">
            <a:avLst/>
          </a:prstGeom>
          <a:noFill/>
          <a:ln>
            <a:noFill/>
          </a:ln>
        </p:spPr>
      </p:pic>
      <p:pic>
        <p:nvPicPr>
          <p:cNvPr id="264" name="Google Shape;264;p4"/>
          <p:cNvPicPr preferRelativeResize="0"/>
          <p:nvPr/>
        </p:nvPicPr>
        <p:blipFill>
          <a:blip r:embed="rId11">
            <a:alphaModFix/>
          </a:blip>
          <a:stretch>
            <a:fillRect/>
          </a:stretch>
        </p:blipFill>
        <p:spPr>
          <a:xfrm>
            <a:off x="7628303" y="1397287"/>
            <a:ext cx="247534" cy="247534"/>
          </a:xfrm>
          <a:prstGeom prst="rect">
            <a:avLst/>
          </a:prstGeom>
          <a:noFill/>
          <a:ln>
            <a:noFill/>
          </a:ln>
        </p:spPr>
      </p:pic>
      <p:pic>
        <p:nvPicPr>
          <p:cNvPr id="265" name="Google Shape;265;p4"/>
          <p:cNvPicPr preferRelativeResize="0"/>
          <p:nvPr/>
        </p:nvPicPr>
        <p:blipFill>
          <a:blip r:embed="rId12">
            <a:alphaModFix/>
          </a:blip>
          <a:stretch>
            <a:fillRect/>
          </a:stretch>
        </p:blipFill>
        <p:spPr>
          <a:xfrm>
            <a:off x="9669741" y="1397287"/>
            <a:ext cx="247534" cy="247534"/>
          </a:xfrm>
          <a:prstGeom prst="rect">
            <a:avLst/>
          </a:prstGeom>
          <a:noFill/>
          <a:ln>
            <a:noFill/>
          </a:ln>
        </p:spPr>
      </p:pic>
      <p:pic>
        <p:nvPicPr>
          <p:cNvPr id="266" name="Google Shape;266;p4"/>
          <p:cNvPicPr preferRelativeResize="0"/>
          <p:nvPr/>
        </p:nvPicPr>
        <p:blipFill>
          <a:blip r:embed="rId13">
            <a:alphaModFix/>
          </a:blip>
          <a:stretch>
            <a:fillRect/>
          </a:stretch>
        </p:blipFill>
        <p:spPr>
          <a:xfrm>
            <a:off x="8129710" y="1362187"/>
            <a:ext cx="317732" cy="317733"/>
          </a:xfrm>
          <a:prstGeom prst="rect">
            <a:avLst/>
          </a:prstGeom>
          <a:noFill/>
          <a:ln>
            <a:noFill/>
          </a:ln>
        </p:spPr>
      </p:pic>
      <p:sp>
        <p:nvSpPr>
          <p:cNvPr id="267" name="Google Shape;267;p4"/>
          <p:cNvSpPr txBox="1"/>
          <p:nvPr/>
        </p:nvSpPr>
        <p:spPr>
          <a:xfrm>
            <a:off x="12351325" y="-800"/>
            <a:ext cx="18573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solidFill>
                <a:schemeClr val="accent2"/>
              </a:solidFill>
            </a:endParaRPr>
          </a:p>
        </p:txBody>
      </p:sp>
      <p:sp>
        <p:nvSpPr>
          <p:cNvPr id="268" name="Google Shape;268;p4"/>
          <p:cNvSpPr txBox="1"/>
          <p:nvPr/>
        </p:nvSpPr>
        <p:spPr>
          <a:xfrm>
            <a:off x="3938650" y="1443975"/>
            <a:ext cx="1527000" cy="101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rPr>
              <a:t>Top 5 mentioned categories: skincare, emotion, sensational, functional, price</a:t>
            </a:r>
            <a:endParaRPr sz="1200">
              <a:solidFill>
                <a:schemeClr val="dk1"/>
              </a:solidFill>
              <a:latin typeface="Arial"/>
              <a:ea typeface="Arial"/>
              <a:cs typeface="Arial"/>
              <a:sym typeface="Arial"/>
            </a:endParaRPr>
          </a:p>
        </p:txBody>
      </p:sp>
      <p:pic>
        <p:nvPicPr>
          <p:cNvPr id="269" name="Google Shape;269;p4"/>
          <p:cNvPicPr preferRelativeResize="0"/>
          <p:nvPr/>
        </p:nvPicPr>
        <p:blipFill rotWithShape="1">
          <a:blip r:embed="rId14">
            <a:alphaModFix/>
          </a:blip>
          <a:srcRect b="36077" l="0" r="0" t="0"/>
          <a:stretch/>
        </p:blipFill>
        <p:spPr>
          <a:xfrm>
            <a:off x="5861525" y="1690100"/>
            <a:ext cx="4707424" cy="1819276"/>
          </a:xfrm>
          <a:prstGeom prst="rect">
            <a:avLst/>
          </a:prstGeom>
          <a:noFill/>
          <a:ln cap="flat" cmpd="sng" w="9525">
            <a:solidFill>
              <a:schemeClr val="dk2"/>
            </a:solidFill>
            <a:prstDash val="solid"/>
            <a:round/>
            <a:headEnd len="sm" w="sm" type="none"/>
            <a:tailEnd len="sm" w="sm" type="none"/>
          </a:ln>
        </p:spPr>
      </p:pic>
      <p:pic>
        <p:nvPicPr>
          <p:cNvPr id="270" name="Google Shape;270;p4"/>
          <p:cNvPicPr preferRelativeResize="0"/>
          <p:nvPr/>
        </p:nvPicPr>
        <p:blipFill rotWithShape="1">
          <a:blip r:embed="rId15">
            <a:alphaModFix/>
          </a:blip>
          <a:srcRect b="14266" l="0" r="0" t="0"/>
          <a:stretch/>
        </p:blipFill>
        <p:spPr>
          <a:xfrm>
            <a:off x="7972924" y="2158225"/>
            <a:ext cx="3772777" cy="1637912"/>
          </a:xfrm>
          <a:prstGeom prst="rect">
            <a:avLst/>
          </a:prstGeom>
          <a:noFill/>
          <a:ln cap="flat" cmpd="sng" w="9525">
            <a:solidFill>
              <a:schemeClr val="dk2"/>
            </a:solidFill>
            <a:prstDash val="solid"/>
            <a:round/>
            <a:headEnd len="sm" w="sm" type="none"/>
            <a:tailEnd len="sm" w="sm" type="none"/>
          </a:ln>
        </p:spPr>
      </p:pic>
      <p:pic>
        <p:nvPicPr>
          <p:cNvPr id="271" name="Google Shape;271;p4"/>
          <p:cNvPicPr preferRelativeResize="0"/>
          <p:nvPr/>
        </p:nvPicPr>
        <p:blipFill>
          <a:blip r:embed="rId16">
            <a:alphaModFix/>
          </a:blip>
          <a:stretch>
            <a:fillRect/>
          </a:stretch>
        </p:blipFill>
        <p:spPr>
          <a:xfrm>
            <a:off x="7126906" y="1397279"/>
            <a:ext cx="247525" cy="247549"/>
          </a:xfrm>
          <a:prstGeom prst="rect">
            <a:avLst/>
          </a:prstGeom>
          <a:noFill/>
          <a:ln>
            <a:noFill/>
          </a:ln>
        </p:spPr>
      </p:pic>
      <p:pic>
        <p:nvPicPr>
          <p:cNvPr id="272" name="Google Shape;272;p4"/>
          <p:cNvPicPr preferRelativeResize="0"/>
          <p:nvPr/>
        </p:nvPicPr>
        <p:blipFill>
          <a:blip r:embed="rId17">
            <a:alphaModFix/>
          </a:blip>
          <a:stretch>
            <a:fillRect/>
          </a:stretch>
        </p:blipFill>
        <p:spPr>
          <a:xfrm>
            <a:off x="8701314" y="1414479"/>
            <a:ext cx="213149" cy="213149"/>
          </a:xfrm>
          <a:prstGeom prst="rect">
            <a:avLst/>
          </a:prstGeom>
          <a:noFill/>
          <a:ln>
            <a:noFill/>
          </a:ln>
        </p:spPr>
      </p:pic>
      <p:pic>
        <p:nvPicPr>
          <p:cNvPr id="273" name="Google Shape;273;p4"/>
          <p:cNvPicPr preferRelativeResize="0"/>
          <p:nvPr/>
        </p:nvPicPr>
        <p:blipFill>
          <a:blip r:embed="rId18">
            <a:alphaModFix/>
          </a:blip>
          <a:stretch>
            <a:fillRect/>
          </a:stretch>
        </p:blipFill>
        <p:spPr>
          <a:xfrm>
            <a:off x="456850" y="3681025"/>
            <a:ext cx="3286125" cy="2932877"/>
          </a:xfrm>
          <a:prstGeom prst="rect">
            <a:avLst/>
          </a:prstGeom>
          <a:noFill/>
          <a:ln>
            <a:noFill/>
          </a:ln>
        </p:spPr>
      </p:pic>
      <p:pic>
        <p:nvPicPr>
          <p:cNvPr id="274" name="Google Shape;274;p4"/>
          <p:cNvPicPr preferRelativeResize="0"/>
          <p:nvPr/>
        </p:nvPicPr>
        <p:blipFill>
          <a:blip r:embed="rId19">
            <a:alphaModFix/>
          </a:blip>
          <a:stretch>
            <a:fillRect/>
          </a:stretch>
        </p:blipFill>
        <p:spPr>
          <a:xfrm>
            <a:off x="456925" y="1340988"/>
            <a:ext cx="3371850" cy="1914525"/>
          </a:xfrm>
          <a:prstGeom prst="rect">
            <a:avLst/>
          </a:prstGeom>
          <a:noFill/>
          <a:ln>
            <a:noFill/>
          </a:ln>
        </p:spPr>
      </p:pic>
      <p:sp>
        <p:nvSpPr>
          <p:cNvPr id="275" name="Google Shape;275;p4"/>
          <p:cNvSpPr txBox="1"/>
          <p:nvPr/>
        </p:nvSpPr>
        <p:spPr>
          <a:xfrm>
            <a:off x="10728000" y="1730000"/>
            <a:ext cx="811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hlink"/>
                </a:solidFill>
                <a:hlinkClick action="ppaction://hlinksldjump" r:id="rId20"/>
              </a:rPr>
              <a:t>MDS</a:t>
            </a:r>
            <a:endParaRPr sz="1200">
              <a:solidFill>
                <a:srgbClr val="1A1A1A"/>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
          <p:cNvSpPr txBox="1"/>
          <p:nvPr>
            <p:ph type="title"/>
          </p:nvPr>
        </p:nvSpPr>
        <p:spPr>
          <a:xfrm>
            <a:off x="422031" y="220284"/>
            <a:ext cx="10515600" cy="827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sz="3800">
                <a:solidFill>
                  <a:srgbClr val="DD0D32"/>
                </a:solidFill>
                <a:latin typeface="Verdana"/>
                <a:ea typeface="Verdana"/>
                <a:cs typeface="Verdana"/>
                <a:sym typeface="Verdana"/>
              </a:rPr>
              <a:t>Alternatives/bundles </a:t>
            </a:r>
            <a:r>
              <a:rPr lang="en-US" sz="3800">
                <a:latin typeface="Verdana"/>
                <a:ea typeface="Verdana"/>
                <a:cs typeface="Verdana"/>
                <a:sym typeface="Verdana"/>
              </a:rPr>
              <a:t>for best outcomes</a:t>
            </a:r>
            <a:endParaRPr sz="3800">
              <a:solidFill>
                <a:srgbClr val="DD0D32"/>
              </a:solidFill>
              <a:latin typeface="Verdana"/>
              <a:ea typeface="Verdana"/>
              <a:cs typeface="Verdana"/>
              <a:sym typeface="Verdana"/>
            </a:endParaRPr>
          </a:p>
        </p:txBody>
      </p:sp>
      <p:sp>
        <p:nvSpPr>
          <p:cNvPr id="282" name="Google Shape;282;p5"/>
          <p:cNvSpPr/>
          <p:nvPr/>
        </p:nvSpPr>
        <p:spPr>
          <a:xfrm>
            <a:off x="1064771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3" name="Google Shape;283;p5"/>
          <p:cNvSpPr/>
          <p:nvPr/>
        </p:nvSpPr>
        <p:spPr>
          <a:xfrm>
            <a:off x="1089108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4" name="Google Shape;284;p5"/>
          <p:cNvSpPr/>
          <p:nvPr/>
        </p:nvSpPr>
        <p:spPr>
          <a:xfrm>
            <a:off x="1113445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p5"/>
          <p:cNvSpPr/>
          <p:nvPr/>
        </p:nvSpPr>
        <p:spPr>
          <a:xfrm>
            <a:off x="11377824" y="391164"/>
            <a:ext cx="162000" cy="162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p5"/>
          <p:cNvSpPr/>
          <p:nvPr/>
        </p:nvSpPr>
        <p:spPr>
          <a:xfrm>
            <a:off x="1162119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87" name="Google Shape;287;p5"/>
          <p:cNvPicPr preferRelativeResize="0"/>
          <p:nvPr/>
        </p:nvPicPr>
        <p:blipFill rotWithShape="1">
          <a:blip r:embed="rId3">
            <a:alphaModFix/>
          </a:blip>
          <a:srcRect b="0" l="0" r="0" t="0"/>
          <a:stretch/>
        </p:blipFill>
        <p:spPr>
          <a:xfrm>
            <a:off x="402628" y="5334713"/>
            <a:ext cx="622300" cy="660400"/>
          </a:xfrm>
          <a:prstGeom prst="rect">
            <a:avLst/>
          </a:prstGeom>
          <a:noFill/>
          <a:ln>
            <a:noFill/>
          </a:ln>
        </p:spPr>
      </p:pic>
      <p:pic>
        <p:nvPicPr>
          <p:cNvPr id="288" name="Google Shape;288;p5"/>
          <p:cNvPicPr preferRelativeResize="0"/>
          <p:nvPr/>
        </p:nvPicPr>
        <p:blipFill rotWithShape="1">
          <a:blip r:embed="rId4">
            <a:alphaModFix/>
          </a:blip>
          <a:srcRect b="0" l="0" r="0" t="0"/>
          <a:stretch/>
        </p:blipFill>
        <p:spPr>
          <a:xfrm>
            <a:off x="4517420" y="5355320"/>
            <a:ext cx="622300" cy="660400"/>
          </a:xfrm>
          <a:prstGeom prst="rect">
            <a:avLst/>
          </a:prstGeom>
          <a:noFill/>
          <a:ln>
            <a:noFill/>
          </a:ln>
        </p:spPr>
      </p:pic>
      <p:sp>
        <p:nvSpPr>
          <p:cNvPr id="289" name="Google Shape;289;p5"/>
          <p:cNvSpPr/>
          <p:nvPr/>
        </p:nvSpPr>
        <p:spPr>
          <a:xfrm>
            <a:off x="0" y="5077025"/>
            <a:ext cx="12201300" cy="1781100"/>
          </a:xfrm>
          <a:prstGeom prst="rect">
            <a:avLst/>
          </a:prstGeom>
          <a:solidFill>
            <a:srgbClr val="9CDBBC">
              <a:alpha val="78039"/>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0" name="Google Shape;290;p5"/>
          <p:cNvSpPr txBox="1"/>
          <p:nvPr/>
        </p:nvSpPr>
        <p:spPr>
          <a:xfrm>
            <a:off x="926592" y="5357136"/>
            <a:ext cx="8382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dk1"/>
                </a:solidFill>
              </a:rPr>
              <a:t>Fatima</a:t>
            </a:r>
            <a:endParaRPr/>
          </a:p>
          <a:p>
            <a:pPr indent="0" lvl="0" marL="0" marR="0" rtl="0" algn="l">
              <a:spcBef>
                <a:spcPts val="0"/>
              </a:spcBef>
              <a:spcAft>
                <a:spcPts val="0"/>
              </a:spcAft>
              <a:buNone/>
            </a:pPr>
            <a:r>
              <a:rPr lang="en-US" sz="1400">
                <a:solidFill>
                  <a:srgbClr val="0000FF"/>
                </a:solidFill>
                <a:latin typeface="Arial"/>
                <a:ea typeface="Arial"/>
                <a:cs typeface="Arial"/>
                <a:sym typeface="Arial"/>
              </a:rPr>
              <a:t>D</a:t>
            </a:r>
            <a:r>
              <a:rPr lang="en-US">
                <a:solidFill>
                  <a:srgbClr val="0000FF"/>
                </a:solidFill>
              </a:rPr>
              <a:t>ry Skin</a:t>
            </a:r>
            <a:endParaRPr>
              <a:solidFill>
                <a:srgbClr val="0000FF"/>
              </a:solidFill>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1" name="Google Shape;291;p5"/>
          <p:cNvSpPr txBox="1"/>
          <p:nvPr/>
        </p:nvSpPr>
        <p:spPr>
          <a:xfrm>
            <a:off x="5041384" y="5390268"/>
            <a:ext cx="1279655"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a:solidFill>
                  <a:schemeClr val="dk1"/>
                </a:solidFill>
              </a:rPr>
              <a:t>Nancy</a:t>
            </a:r>
            <a:endParaRPr/>
          </a:p>
          <a:p>
            <a:pPr indent="0" lvl="0" marL="0" marR="0" rtl="0" algn="l">
              <a:spcBef>
                <a:spcPts val="0"/>
              </a:spcBef>
              <a:spcAft>
                <a:spcPts val="0"/>
              </a:spcAft>
              <a:buNone/>
            </a:pPr>
            <a:r>
              <a:rPr lang="en-US">
                <a:solidFill>
                  <a:srgbClr val="DD0D32"/>
                </a:solidFill>
              </a:rPr>
              <a:t>Dark Circles</a:t>
            </a:r>
            <a:endParaRPr>
              <a:solidFill>
                <a:srgbClr val="DD0D32"/>
              </a:solidFill>
            </a:endParaRPr>
          </a:p>
        </p:txBody>
      </p:sp>
      <p:sp>
        <p:nvSpPr>
          <p:cNvPr id="292" name="Google Shape;292;p5"/>
          <p:cNvSpPr txBox="1"/>
          <p:nvPr/>
        </p:nvSpPr>
        <p:spPr>
          <a:xfrm>
            <a:off x="1697240" y="5353189"/>
            <a:ext cx="2864400" cy="1385400"/>
          </a:xfrm>
          <a:prstGeom prst="rect">
            <a:avLst/>
          </a:prstGeom>
          <a:noFill/>
          <a:ln>
            <a:noFill/>
          </a:ln>
        </p:spPr>
        <p:txBody>
          <a:bodyPr anchorCtr="0" anchor="t" bIns="45700" lIns="91425" spcFirstLastPara="1" rIns="91425" wrap="square" tIns="45700">
            <a:spAutoFit/>
          </a:bodyPr>
          <a:lstStyle/>
          <a:p>
            <a:pPr indent="-185737" lvl="0" marL="185737"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To find similar products that suite dry skin - will match </a:t>
            </a:r>
            <a:r>
              <a:rPr lang="en-US">
                <a:solidFill>
                  <a:schemeClr val="dk1"/>
                </a:solidFill>
              </a:rPr>
              <a:t>related skin profile</a:t>
            </a:r>
            <a:endParaRPr/>
          </a:p>
          <a:p>
            <a:pPr indent="-185738" lvl="0" marL="185738" marR="0" rtl="0" algn="l">
              <a:spcBef>
                <a:spcPts val="0"/>
              </a:spcBef>
              <a:spcAft>
                <a:spcPts val="0"/>
              </a:spcAft>
              <a:buClr>
                <a:srgbClr val="00B050"/>
              </a:buClr>
              <a:buSzPts val="1400"/>
              <a:buFont typeface="Arial"/>
              <a:buChar char="•"/>
            </a:pPr>
            <a:r>
              <a:rPr lang="en-US" sz="1400">
                <a:solidFill>
                  <a:srgbClr val="00B050"/>
                </a:solidFill>
                <a:latin typeface="Arial"/>
                <a:ea typeface="Arial"/>
                <a:cs typeface="Arial"/>
                <a:sym typeface="Arial"/>
              </a:rPr>
              <a:t>Alternative from the same </a:t>
            </a:r>
            <a:r>
              <a:rPr lang="en-US">
                <a:solidFill>
                  <a:srgbClr val="00B050"/>
                </a:solidFill>
              </a:rPr>
              <a:t>profile cluster</a:t>
            </a:r>
            <a:endParaRPr/>
          </a:p>
          <a:p>
            <a:pPr indent="-96838" lvl="0" marL="185738"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sp>
        <p:nvSpPr>
          <p:cNvPr id="293" name="Google Shape;293;p5"/>
          <p:cNvSpPr txBox="1"/>
          <p:nvPr/>
        </p:nvSpPr>
        <p:spPr>
          <a:xfrm>
            <a:off x="5975664" y="5354459"/>
            <a:ext cx="2864400" cy="1169700"/>
          </a:xfrm>
          <a:prstGeom prst="rect">
            <a:avLst/>
          </a:prstGeom>
          <a:noFill/>
          <a:ln>
            <a:noFill/>
          </a:ln>
        </p:spPr>
        <p:txBody>
          <a:bodyPr anchorCtr="0" anchor="t" bIns="45700" lIns="91425" spcFirstLastPara="1" rIns="91425" wrap="square" tIns="45700">
            <a:spAutoFit/>
          </a:bodyPr>
          <a:lstStyle/>
          <a:p>
            <a:pPr indent="-185737" lvl="0" marL="185737" marR="0" rtl="0" algn="l">
              <a:spcBef>
                <a:spcPts val="0"/>
              </a:spcBef>
              <a:spcAft>
                <a:spcPts val="0"/>
              </a:spcAft>
              <a:buClr>
                <a:schemeClr val="dk1"/>
              </a:buClr>
              <a:buSzPts val="1400"/>
              <a:buFont typeface="Arial"/>
              <a:buChar char="•"/>
            </a:pPr>
            <a:r>
              <a:rPr lang="en-US" sz="1400">
                <a:solidFill>
                  <a:schemeClr val="dk1"/>
                </a:solidFill>
                <a:latin typeface="Arial"/>
                <a:ea typeface="Arial"/>
                <a:cs typeface="Arial"/>
                <a:sym typeface="Arial"/>
              </a:rPr>
              <a:t>To find the eye-cream to pair with her moisturizer</a:t>
            </a:r>
            <a:endParaRPr/>
          </a:p>
          <a:p>
            <a:pPr indent="-185737" lvl="0" marL="185737" marR="0" rtl="0" algn="l">
              <a:spcBef>
                <a:spcPts val="0"/>
              </a:spcBef>
              <a:spcAft>
                <a:spcPts val="0"/>
              </a:spcAft>
              <a:buClr>
                <a:srgbClr val="00B050"/>
              </a:buClr>
              <a:buSzPts val="1400"/>
              <a:buFont typeface="Arial"/>
              <a:buChar char="•"/>
            </a:pPr>
            <a:r>
              <a:rPr lang="en-US" sz="1400">
                <a:solidFill>
                  <a:srgbClr val="00B050"/>
                </a:solidFill>
                <a:latin typeface="Arial"/>
                <a:ea typeface="Arial"/>
                <a:cs typeface="Arial"/>
                <a:sym typeface="Arial"/>
              </a:rPr>
              <a:t>Bundle of </a:t>
            </a:r>
            <a:r>
              <a:rPr lang="en-US">
                <a:solidFill>
                  <a:srgbClr val="00B050"/>
                </a:solidFill>
              </a:rPr>
              <a:t>products recommended</a:t>
            </a:r>
            <a:r>
              <a:rPr lang="en-US" sz="1400">
                <a:solidFill>
                  <a:srgbClr val="00B050"/>
                </a:solidFill>
                <a:latin typeface="Arial"/>
                <a:ea typeface="Arial"/>
                <a:cs typeface="Arial"/>
                <a:sym typeface="Arial"/>
              </a:rPr>
              <a:t> from</a:t>
            </a:r>
            <a:r>
              <a:rPr lang="en-US">
                <a:solidFill>
                  <a:srgbClr val="00B050"/>
                </a:solidFill>
              </a:rPr>
              <a:t> </a:t>
            </a:r>
            <a:r>
              <a:rPr lang="en-US" sz="1400">
                <a:solidFill>
                  <a:srgbClr val="00B050"/>
                </a:solidFill>
                <a:latin typeface="Arial"/>
                <a:ea typeface="Arial"/>
                <a:cs typeface="Arial"/>
                <a:sym typeface="Arial"/>
              </a:rPr>
              <a:t>overlapp</a:t>
            </a:r>
            <a:r>
              <a:rPr lang="en-US">
                <a:solidFill>
                  <a:srgbClr val="00B050"/>
                </a:solidFill>
              </a:rPr>
              <a:t>ing skin profiles</a:t>
            </a:r>
            <a:r>
              <a:rPr lang="en-US">
                <a:solidFill>
                  <a:schemeClr val="dk1"/>
                </a:solidFill>
              </a:rPr>
              <a:t> </a:t>
            </a:r>
            <a:endParaRPr sz="1400">
              <a:solidFill>
                <a:schemeClr val="dk1"/>
              </a:solidFill>
              <a:latin typeface="Arial"/>
              <a:ea typeface="Arial"/>
              <a:cs typeface="Arial"/>
              <a:sym typeface="Arial"/>
            </a:endParaRPr>
          </a:p>
        </p:txBody>
      </p:sp>
      <p:sp>
        <p:nvSpPr>
          <p:cNvPr id="294" name="Google Shape;294;p5"/>
          <p:cNvSpPr txBox="1"/>
          <p:nvPr/>
        </p:nvSpPr>
        <p:spPr>
          <a:xfrm>
            <a:off x="9148938" y="5328712"/>
            <a:ext cx="2613300" cy="16008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400"/>
              <a:buFont typeface="Noto Sans Symbols"/>
              <a:buChar char="✔"/>
            </a:pPr>
            <a:r>
              <a:rPr lang="en-US">
                <a:solidFill>
                  <a:schemeClr val="lt1"/>
                </a:solidFill>
              </a:rPr>
              <a:t>E</a:t>
            </a:r>
            <a:r>
              <a:rPr lang="en-US">
                <a:solidFill>
                  <a:schemeClr val="lt1"/>
                </a:solidFill>
              </a:rPr>
              <a:t>xtension f</a:t>
            </a:r>
            <a:r>
              <a:rPr lang="en-US">
                <a:solidFill>
                  <a:schemeClr val="lt1"/>
                </a:solidFill>
              </a:rPr>
              <a:t>or a </a:t>
            </a:r>
            <a:r>
              <a:rPr lang="en-US">
                <a:solidFill>
                  <a:schemeClr val="lt1"/>
                </a:solidFill>
              </a:rPr>
              <a:t>particular </a:t>
            </a:r>
            <a:r>
              <a:rPr lang="en-US">
                <a:solidFill>
                  <a:schemeClr val="lt1"/>
                </a:solidFill>
              </a:rPr>
              <a:t>product type in same cluster </a:t>
            </a:r>
            <a:endParaRPr/>
          </a:p>
          <a:p>
            <a:pPr indent="-285750" lvl="0" marL="285750" marR="0" rtl="0" algn="l">
              <a:spcBef>
                <a:spcPts val="0"/>
              </a:spcBef>
              <a:spcAft>
                <a:spcPts val="0"/>
              </a:spcAft>
              <a:buClr>
                <a:schemeClr val="lt1"/>
              </a:buClr>
              <a:buSzPts val="1400"/>
              <a:buFont typeface="Noto Sans Symbols"/>
              <a:buChar char="✔"/>
            </a:pPr>
            <a:r>
              <a:rPr lang="en-US">
                <a:solidFill>
                  <a:schemeClr val="lt1"/>
                </a:solidFill>
              </a:rPr>
              <a:t>C</a:t>
            </a:r>
            <a:r>
              <a:rPr lang="en-US">
                <a:solidFill>
                  <a:schemeClr val="lt1"/>
                </a:solidFill>
              </a:rPr>
              <a:t>omplementary </a:t>
            </a:r>
            <a:r>
              <a:rPr lang="en-US">
                <a:solidFill>
                  <a:schemeClr val="lt1"/>
                </a:solidFill>
              </a:rPr>
              <a:t>products  bundled based on skin profile</a:t>
            </a:r>
            <a:endParaRPr/>
          </a:p>
          <a:p>
            <a:pPr indent="-196850" lvl="0" marL="285750" marR="0" rtl="0" algn="l">
              <a:spcBef>
                <a:spcPts val="0"/>
              </a:spcBef>
              <a:spcAft>
                <a:spcPts val="0"/>
              </a:spcAft>
              <a:buClr>
                <a:schemeClr val="lt1"/>
              </a:buClr>
              <a:buSzPts val="1400"/>
              <a:buFont typeface="Noto Sans Symbols"/>
              <a:buNone/>
            </a:pPr>
            <a:r>
              <a:t/>
            </a:r>
            <a:endParaRPr sz="1400">
              <a:solidFill>
                <a:schemeClr val="lt1"/>
              </a:solidFill>
              <a:latin typeface="Arial"/>
              <a:ea typeface="Arial"/>
              <a:cs typeface="Arial"/>
              <a:sym typeface="Arial"/>
            </a:endParaRPr>
          </a:p>
        </p:txBody>
      </p:sp>
      <p:sp>
        <p:nvSpPr>
          <p:cNvPr id="295" name="Google Shape;295;p5"/>
          <p:cNvSpPr txBox="1"/>
          <p:nvPr/>
        </p:nvSpPr>
        <p:spPr>
          <a:xfrm>
            <a:off x="10644400" y="1725038"/>
            <a:ext cx="14469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rgbClr val="1C7C5A"/>
                </a:solidFill>
                <a:latin typeface="Arial"/>
                <a:ea typeface="Arial"/>
                <a:cs typeface="Arial"/>
                <a:sym typeface="Arial"/>
              </a:rPr>
              <a:t>Product Clustering</a:t>
            </a:r>
            <a:endParaRPr sz="1300"/>
          </a:p>
        </p:txBody>
      </p:sp>
      <p:sp>
        <p:nvSpPr>
          <p:cNvPr id="296" name="Google Shape;296;p5"/>
          <p:cNvSpPr txBox="1"/>
          <p:nvPr/>
        </p:nvSpPr>
        <p:spPr>
          <a:xfrm>
            <a:off x="10675525" y="2247450"/>
            <a:ext cx="1497000" cy="1385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rPr>
              <a:t>Products with similar association for each skin profile will be bundled together as ‘bundle’ recommendations</a:t>
            </a:r>
            <a:endParaRPr sz="1200">
              <a:solidFill>
                <a:schemeClr val="dk1"/>
              </a:solidFill>
              <a:latin typeface="Arial"/>
              <a:ea typeface="Arial"/>
              <a:cs typeface="Arial"/>
              <a:sym typeface="Arial"/>
            </a:endParaRPr>
          </a:p>
        </p:txBody>
      </p:sp>
      <p:cxnSp>
        <p:nvCxnSpPr>
          <p:cNvPr id="297" name="Google Shape;297;p5"/>
          <p:cNvCxnSpPr/>
          <p:nvPr/>
        </p:nvCxnSpPr>
        <p:spPr>
          <a:xfrm rot="10800000">
            <a:off x="8938267" y="5328712"/>
            <a:ext cx="0" cy="1224000"/>
          </a:xfrm>
          <a:prstGeom prst="straightConnector1">
            <a:avLst/>
          </a:prstGeom>
          <a:noFill/>
          <a:ln cap="flat" cmpd="sng" w="19050">
            <a:solidFill>
              <a:schemeClr val="lt1"/>
            </a:solidFill>
            <a:prstDash val="solid"/>
            <a:round/>
            <a:headEnd len="sm" w="sm" type="none"/>
            <a:tailEnd len="sm" w="sm" type="none"/>
          </a:ln>
        </p:spPr>
      </p:cxnSp>
      <p:sp>
        <p:nvSpPr>
          <p:cNvPr id="298" name="Google Shape;298;p5"/>
          <p:cNvSpPr txBox="1"/>
          <p:nvPr/>
        </p:nvSpPr>
        <p:spPr>
          <a:xfrm>
            <a:off x="422031" y="1034257"/>
            <a:ext cx="1113138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Crowdsourced recommendation matching products with customer preferences, allows us to consider more attributes than the traditional approach based on order history and review ratings criteria. </a:t>
            </a:r>
            <a:endParaRPr/>
          </a:p>
        </p:txBody>
      </p:sp>
      <p:grpSp>
        <p:nvGrpSpPr>
          <p:cNvPr id="299" name="Google Shape;299;p5"/>
          <p:cNvGrpSpPr/>
          <p:nvPr/>
        </p:nvGrpSpPr>
        <p:grpSpPr>
          <a:xfrm>
            <a:off x="762966" y="1688742"/>
            <a:ext cx="8966861" cy="2177611"/>
            <a:chOff x="1601210" y="1017864"/>
            <a:chExt cx="9260416" cy="2247973"/>
          </a:xfrm>
        </p:grpSpPr>
        <p:sp>
          <p:nvSpPr>
            <p:cNvPr id="300" name="Google Shape;300;p5"/>
            <p:cNvSpPr/>
            <p:nvPr/>
          </p:nvSpPr>
          <p:spPr>
            <a:xfrm>
              <a:off x="8330872" y="2772621"/>
              <a:ext cx="326100" cy="474000"/>
            </a:xfrm>
            <a:prstGeom prst="rightArrow">
              <a:avLst>
                <a:gd fmla="val 50000" name="adj1"/>
                <a:gd fmla="val 50000" name="adj2"/>
              </a:avLst>
            </a:prstGeom>
            <a:solidFill>
              <a:srgbClr val="9CDBB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1" name="Google Shape;301;p5"/>
            <p:cNvSpPr txBox="1"/>
            <p:nvPr/>
          </p:nvSpPr>
          <p:spPr>
            <a:xfrm>
              <a:off x="4195224" y="2661937"/>
              <a:ext cx="574200" cy="603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rgbClr val="9CDBBC"/>
                  </a:solidFill>
                  <a:latin typeface="Verdana"/>
                  <a:ea typeface="Verdana"/>
                  <a:cs typeface="Verdana"/>
                  <a:sym typeface="Verdana"/>
                </a:rPr>
                <a:t>+</a:t>
              </a:r>
              <a:endParaRPr sz="3200">
                <a:solidFill>
                  <a:srgbClr val="9CDBBC"/>
                </a:solidFill>
                <a:latin typeface="Arial"/>
                <a:ea typeface="Arial"/>
                <a:cs typeface="Arial"/>
                <a:sym typeface="Arial"/>
              </a:endParaRPr>
            </a:p>
          </p:txBody>
        </p:sp>
        <p:sp>
          <p:nvSpPr>
            <p:cNvPr id="302" name="Google Shape;302;p5"/>
            <p:cNvSpPr txBox="1"/>
            <p:nvPr/>
          </p:nvSpPr>
          <p:spPr>
            <a:xfrm>
              <a:off x="1643696" y="1055074"/>
              <a:ext cx="2505300" cy="34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Moisturizers</a:t>
              </a:r>
              <a:endParaRPr/>
            </a:p>
          </p:txBody>
        </p:sp>
        <p:cxnSp>
          <p:nvCxnSpPr>
            <p:cNvPr id="303" name="Google Shape;303;p5"/>
            <p:cNvCxnSpPr/>
            <p:nvPr/>
          </p:nvCxnSpPr>
          <p:spPr>
            <a:xfrm>
              <a:off x="1601210" y="1356418"/>
              <a:ext cx="1368000" cy="0"/>
            </a:xfrm>
            <a:prstGeom prst="straightConnector1">
              <a:avLst/>
            </a:prstGeom>
            <a:noFill/>
            <a:ln cap="flat" cmpd="sng" w="19050">
              <a:solidFill>
                <a:srgbClr val="7F7F7F"/>
              </a:solidFill>
              <a:prstDash val="solid"/>
              <a:round/>
              <a:headEnd len="sm" w="sm" type="none"/>
              <a:tailEnd len="sm" w="sm" type="none"/>
            </a:ln>
          </p:spPr>
        </p:cxnSp>
        <p:sp>
          <p:nvSpPr>
            <p:cNvPr id="304" name="Google Shape;304;p5"/>
            <p:cNvSpPr txBox="1"/>
            <p:nvPr/>
          </p:nvSpPr>
          <p:spPr>
            <a:xfrm>
              <a:off x="5159501" y="1017864"/>
              <a:ext cx="1575600" cy="34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Eye-creams</a:t>
              </a:r>
              <a:endParaRPr/>
            </a:p>
          </p:txBody>
        </p:sp>
        <p:cxnSp>
          <p:nvCxnSpPr>
            <p:cNvPr id="305" name="Google Shape;305;p5"/>
            <p:cNvCxnSpPr/>
            <p:nvPr/>
          </p:nvCxnSpPr>
          <p:spPr>
            <a:xfrm>
              <a:off x="5263292" y="1356418"/>
              <a:ext cx="1368000" cy="0"/>
            </a:xfrm>
            <a:prstGeom prst="straightConnector1">
              <a:avLst/>
            </a:prstGeom>
            <a:noFill/>
            <a:ln cap="flat" cmpd="sng" w="19050">
              <a:solidFill>
                <a:srgbClr val="7F7F7F"/>
              </a:solidFill>
              <a:prstDash val="solid"/>
              <a:round/>
              <a:headEnd len="sm" w="sm" type="none"/>
              <a:tailEnd len="sm" w="sm" type="none"/>
            </a:ln>
          </p:spPr>
        </p:cxnSp>
        <p:sp>
          <p:nvSpPr>
            <p:cNvPr id="306" name="Google Shape;306;p5"/>
            <p:cNvSpPr txBox="1"/>
            <p:nvPr/>
          </p:nvSpPr>
          <p:spPr>
            <a:xfrm>
              <a:off x="9286026" y="1017864"/>
              <a:ext cx="1575600" cy="34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Bundle</a:t>
              </a:r>
              <a:endParaRPr/>
            </a:p>
          </p:txBody>
        </p:sp>
        <p:cxnSp>
          <p:nvCxnSpPr>
            <p:cNvPr id="307" name="Google Shape;307;p5"/>
            <p:cNvCxnSpPr/>
            <p:nvPr/>
          </p:nvCxnSpPr>
          <p:spPr>
            <a:xfrm>
              <a:off x="9389817" y="1356418"/>
              <a:ext cx="1368000" cy="0"/>
            </a:xfrm>
            <a:prstGeom prst="straightConnector1">
              <a:avLst/>
            </a:prstGeom>
            <a:noFill/>
            <a:ln cap="flat" cmpd="sng" w="19050">
              <a:solidFill>
                <a:srgbClr val="7F7F7F"/>
              </a:solidFill>
              <a:prstDash val="solid"/>
              <a:round/>
              <a:headEnd len="sm" w="sm" type="none"/>
              <a:tailEnd len="sm" w="sm" type="none"/>
            </a:ln>
          </p:spPr>
        </p:cxnSp>
      </p:grpSp>
      <p:sp>
        <p:nvSpPr>
          <p:cNvPr id="308" name="Google Shape;308;p5"/>
          <p:cNvSpPr txBox="1"/>
          <p:nvPr/>
        </p:nvSpPr>
        <p:spPr>
          <a:xfrm>
            <a:off x="10644400" y="3854672"/>
            <a:ext cx="19200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500">
                <a:solidFill>
                  <a:srgbClr val="1C7C5A"/>
                </a:solidFill>
                <a:latin typeface="Arial"/>
                <a:ea typeface="Arial"/>
                <a:cs typeface="Arial"/>
                <a:sym typeface="Arial"/>
              </a:rPr>
              <a:t>Considerations</a:t>
            </a:r>
            <a:endParaRPr sz="1300"/>
          </a:p>
        </p:txBody>
      </p:sp>
      <p:sp>
        <p:nvSpPr>
          <p:cNvPr id="309" name="Google Shape;309;p5"/>
          <p:cNvSpPr txBox="1"/>
          <p:nvPr/>
        </p:nvSpPr>
        <p:spPr>
          <a:xfrm>
            <a:off x="10680025" y="4112325"/>
            <a:ext cx="15576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Sentiment score &gt;=0.</a:t>
            </a:r>
            <a:r>
              <a:rPr lang="en-US" sz="1200">
                <a:solidFill>
                  <a:schemeClr val="dk1"/>
                </a:solidFill>
              </a:rPr>
              <a:t>95</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Ranking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rPr>
              <a:t>brand collaborations</a:t>
            </a:r>
            <a:endParaRPr sz="1200">
              <a:solidFill>
                <a:schemeClr val="dk1"/>
              </a:solidFill>
              <a:latin typeface="Arial"/>
              <a:ea typeface="Arial"/>
              <a:cs typeface="Arial"/>
              <a:sym typeface="Arial"/>
            </a:endParaRPr>
          </a:p>
        </p:txBody>
      </p:sp>
      <p:sp>
        <p:nvSpPr>
          <p:cNvPr id="310" name="Google Shape;310;p5"/>
          <p:cNvSpPr txBox="1"/>
          <p:nvPr/>
        </p:nvSpPr>
        <p:spPr>
          <a:xfrm>
            <a:off x="10644400" y="1460163"/>
            <a:ext cx="14469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a:solidFill>
                  <a:schemeClr val="accent2"/>
                </a:solidFill>
              </a:rPr>
              <a:t>#by_relevance</a:t>
            </a:r>
            <a:endParaRPr>
              <a:solidFill>
                <a:schemeClr val="accent2"/>
              </a:solidFill>
            </a:endParaRPr>
          </a:p>
        </p:txBody>
      </p:sp>
      <p:pic>
        <p:nvPicPr>
          <p:cNvPr id="311" name="Google Shape;311;p5"/>
          <p:cNvPicPr preferRelativeResize="0"/>
          <p:nvPr/>
        </p:nvPicPr>
        <p:blipFill>
          <a:blip r:embed="rId5">
            <a:alphaModFix/>
          </a:blip>
          <a:stretch>
            <a:fillRect/>
          </a:stretch>
        </p:blipFill>
        <p:spPr>
          <a:xfrm>
            <a:off x="69500" y="2321775"/>
            <a:ext cx="3251725" cy="2527275"/>
          </a:xfrm>
          <a:prstGeom prst="rect">
            <a:avLst/>
          </a:prstGeom>
          <a:noFill/>
          <a:ln>
            <a:noFill/>
          </a:ln>
        </p:spPr>
      </p:pic>
      <p:sp>
        <p:nvSpPr>
          <p:cNvPr id="312" name="Google Shape;312;p5"/>
          <p:cNvSpPr/>
          <p:nvPr/>
        </p:nvSpPr>
        <p:spPr>
          <a:xfrm>
            <a:off x="1706875" y="3331475"/>
            <a:ext cx="1279800" cy="523200"/>
          </a:xfrm>
          <a:prstGeom prst="rect">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829975" y="3854675"/>
            <a:ext cx="876900" cy="3387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1764800" y="4040025"/>
            <a:ext cx="1344900" cy="162000"/>
          </a:xfrm>
          <a:prstGeom prst="rect">
            <a:avLst/>
          </a:prstGeom>
          <a:noFill/>
          <a:ln cap="flat" cmpd="sng" w="9525">
            <a:solidFill>
              <a:srgbClr val="DD0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5"/>
          <p:cNvPicPr preferRelativeResize="0"/>
          <p:nvPr/>
        </p:nvPicPr>
        <p:blipFill>
          <a:blip r:embed="rId6">
            <a:alphaModFix/>
          </a:blip>
          <a:stretch>
            <a:fillRect/>
          </a:stretch>
        </p:blipFill>
        <p:spPr>
          <a:xfrm>
            <a:off x="3710025" y="2286099"/>
            <a:ext cx="3400599" cy="2527250"/>
          </a:xfrm>
          <a:prstGeom prst="rect">
            <a:avLst/>
          </a:prstGeom>
          <a:noFill/>
          <a:ln>
            <a:noFill/>
          </a:ln>
        </p:spPr>
      </p:pic>
      <p:sp>
        <p:nvSpPr>
          <p:cNvPr id="316" name="Google Shape;316;p5"/>
          <p:cNvSpPr/>
          <p:nvPr/>
        </p:nvSpPr>
        <p:spPr>
          <a:xfrm>
            <a:off x="4927263" y="3499925"/>
            <a:ext cx="876900" cy="338700"/>
          </a:xfrm>
          <a:prstGeom prst="rect">
            <a:avLst/>
          </a:prstGeom>
          <a:noFill/>
          <a:ln cap="flat" cmpd="sng" w="9525">
            <a:solidFill>
              <a:srgbClr val="DD0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215925" y="2657200"/>
            <a:ext cx="622200" cy="827700"/>
          </a:xfrm>
          <a:prstGeom prst="rect">
            <a:avLst/>
          </a:prstGeom>
          <a:noFill/>
          <a:ln cap="flat" cmpd="sng" w="9525">
            <a:solidFill>
              <a:srgbClr val="DD0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315275" y="3936075"/>
            <a:ext cx="1344900" cy="1620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5"/>
          <p:cNvPicPr preferRelativeResize="0"/>
          <p:nvPr/>
        </p:nvPicPr>
        <p:blipFill>
          <a:blip r:embed="rId7">
            <a:alphaModFix/>
          </a:blip>
          <a:stretch>
            <a:fillRect/>
          </a:stretch>
        </p:blipFill>
        <p:spPr>
          <a:xfrm>
            <a:off x="7678825" y="2180825"/>
            <a:ext cx="2907675" cy="2681601"/>
          </a:xfrm>
          <a:prstGeom prst="rect">
            <a:avLst/>
          </a:prstGeom>
          <a:noFill/>
          <a:ln>
            <a:noFill/>
          </a:ln>
        </p:spPr>
      </p:pic>
      <p:sp>
        <p:nvSpPr>
          <p:cNvPr id="320" name="Google Shape;320;p5"/>
          <p:cNvSpPr/>
          <p:nvPr/>
        </p:nvSpPr>
        <p:spPr>
          <a:xfrm>
            <a:off x="8607250" y="3762425"/>
            <a:ext cx="1344900" cy="1620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8707125" y="2867150"/>
            <a:ext cx="622200" cy="827700"/>
          </a:xfrm>
          <a:prstGeom prst="rect">
            <a:avLst/>
          </a:prstGeom>
          <a:noFill/>
          <a:ln cap="flat" cmpd="sng" w="9525">
            <a:solidFill>
              <a:srgbClr val="DD0D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
          <p:cNvSpPr txBox="1"/>
          <p:nvPr/>
        </p:nvSpPr>
        <p:spPr>
          <a:xfrm>
            <a:off x="422031" y="220284"/>
            <a:ext cx="10515600" cy="82775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Verdana"/>
                <a:ea typeface="Verdana"/>
                <a:cs typeface="Verdana"/>
                <a:sym typeface="Verdana"/>
              </a:rPr>
              <a:t>Growth strategies for </a:t>
            </a:r>
            <a:r>
              <a:rPr b="0" i="0" lang="en-US" sz="4000" u="none" cap="none" strike="noStrike">
                <a:solidFill>
                  <a:srgbClr val="DD0D32"/>
                </a:solidFill>
                <a:latin typeface="Verdana"/>
                <a:ea typeface="Verdana"/>
                <a:cs typeface="Verdana"/>
                <a:sym typeface="Verdana"/>
              </a:rPr>
              <a:t>Sephora</a:t>
            </a:r>
            <a:endParaRPr b="0" i="0" sz="4400" u="none" cap="none" strike="noStrike">
              <a:solidFill>
                <a:srgbClr val="DD0D32"/>
              </a:solidFill>
              <a:latin typeface="Verdana"/>
              <a:ea typeface="Verdana"/>
              <a:cs typeface="Verdana"/>
              <a:sym typeface="Verdana"/>
            </a:endParaRPr>
          </a:p>
        </p:txBody>
      </p:sp>
      <p:sp>
        <p:nvSpPr>
          <p:cNvPr id="328" name="Google Shape;328;p6"/>
          <p:cNvSpPr/>
          <p:nvPr/>
        </p:nvSpPr>
        <p:spPr>
          <a:xfrm>
            <a:off x="1064771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p6"/>
          <p:cNvSpPr/>
          <p:nvPr/>
        </p:nvSpPr>
        <p:spPr>
          <a:xfrm>
            <a:off x="1089108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6"/>
          <p:cNvSpPr/>
          <p:nvPr/>
        </p:nvSpPr>
        <p:spPr>
          <a:xfrm>
            <a:off x="1113445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p6"/>
          <p:cNvSpPr/>
          <p:nvPr/>
        </p:nvSpPr>
        <p:spPr>
          <a:xfrm>
            <a:off x="11377824" y="391164"/>
            <a:ext cx="162000" cy="162000"/>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p6"/>
          <p:cNvSpPr/>
          <p:nvPr/>
        </p:nvSpPr>
        <p:spPr>
          <a:xfrm>
            <a:off x="11621194" y="391164"/>
            <a:ext cx="162000" cy="1620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3" name="Google Shape;333;p6"/>
          <p:cNvGrpSpPr/>
          <p:nvPr/>
        </p:nvGrpSpPr>
        <p:grpSpPr>
          <a:xfrm>
            <a:off x="2416544" y="1653740"/>
            <a:ext cx="4123433" cy="3491516"/>
            <a:chOff x="2908300" y="3697288"/>
            <a:chExt cx="9128126" cy="7729236"/>
          </a:xfrm>
        </p:grpSpPr>
        <p:sp>
          <p:nvSpPr>
            <p:cNvPr id="334" name="Google Shape;334;p6"/>
            <p:cNvSpPr/>
            <p:nvPr/>
          </p:nvSpPr>
          <p:spPr>
            <a:xfrm>
              <a:off x="7351712" y="6029023"/>
              <a:ext cx="4684714" cy="5397501"/>
            </a:xfrm>
            <a:custGeom>
              <a:rect b="b" l="l" r="r" t="t"/>
              <a:pathLst>
                <a:path extrusionOk="0" h="312" w="271">
                  <a:moveTo>
                    <a:pt x="0" y="312"/>
                  </a:moveTo>
                  <a:cubicBezTo>
                    <a:pt x="260" y="312"/>
                    <a:pt x="260" y="312"/>
                    <a:pt x="260" y="312"/>
                  </a:cubicBezTo>
                  <a:cubicBezTo>
                    <a:pt x="271" y="30"/>
                    <a:pt x="65" y="0"/>
                    <a:pt x="65" y="0"/>
                  </a:cubicBezTo>
                  <a:cubicBezTo>
                    <a:pt x="126" y="78"/>
                    <a:pt x="34" y="253"/>
                    <a:pt x="0" y="312"/>
                  </a:cubicBezTo>
                  <a:close/>
                </a:path>
              </a:pathLst>
            </a:custGeom>
            <a:solidFill>
              <a:srgbClr val="F2F2F2"/>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35" name="Google Shape;335;p6"/>
            <p:cNvSpPr/>
            <p:nvPr/>
          </p:nvSpPr>
          <p:spPr>
            <a:xfrm>
              <a:off x="7713663" y="5132388"/>
              <a:ext cx="900113" cy="1211263"/>
            </a:xfrm>
            <a:custGeom>
              <a:rect b="b" l="l" r="r" t="t"/>
              <a:pathLst>
                <a:path extrusionOk="0" h="763" w="567">
                  <a:moveTo>
                    <a:pt x="305" y="0"/>
                  </a:moveTo>
                  <a:lnTo>
                    <a:pt x="567" y="763"/>
                  </a:lnTo>
                  <a:lnTo>
                    <a:pt x="0" y="502"/>
                  </a:lnTo>
                  <a:lnTo>
                    <a:pt x="22" y="404"/>
                  </a:lnTo>
                  <a:lnTo>
                    <a:pt x="305" y="0"/>
                  </a:lnTo>
                  <a:close/>
                </a:path>
              </a:pathLst>
            </a:custGeom>
            <a:solidFill>
              <a:srgbClr val="77605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36" name="Google Shape;336;p6"/>
            <p:cNvSpPr/>
            <p:nvPr/>
          </p:nvSpPr>
          <p:spPr>
            <a:xfrm>
              <a:off x="4845050" y="3817938"/>
              <a:ext cx="1485900" cy="1176338"/>
            </a:xfrm>
            <a:custGeom>
              <a:rect b="b" l="l" r="r" t="t"/>
              <a:pathLst>
                <a:path extrusionOk="0" h="68" w="86">
                  <a:moveTo>
                    <a:pt x="64" y="59"/>
                  </a:moveTo>
                  <a:cubicBezTo>
                    <a:pt x="69" y="48"/>
                    <a:pt x="64" y="33"/>
                    <a:pt x="51" y="24"/>
                  </a:cubicBezTo>
                  <a:cubicBezTo>
                    <a:pt x="38" y="15"/>
                    <a:pt x="22" y="15"/>
                    <a:pt x="13" y="24"/>
                  </a:cubicBezTo>
                  <a:cubicBezTo>
                    <a:pt x="0" y="15"/>
                    <a:pt x="0" y="15"/>
                    <a:pt x="0" y="15"/>
                  </a:cubicBezTo>
                  <a:cubicBezTo>
                    <a:pt x="13" y="1"/>
                    <a:pt x="38" y="0"/>
                    <a:pt x="58" y="14"/>
                  </a:cubicBezTo>
                  <a:cubicBezTo>
                    <a:pt x="78" y="28"/>
                    <a:pt x="86" y="51"/>
                    <a:pt x="77" y="68"/>
                  </a:cubicBezTo>
                  <a:lnTo>
                    <a:pt x="64" y="59"/>
                  </a:lnTo>
                  <a:close/>
                </a:path>
              </a:pathLst>
            </a:custGeom>
            <a:solidFill>
              <a:srgbClr val="77605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37" name="Google Shape;337;p6"/>
            <p:cNvSpPr/>
            <p:nvPr/>
          </p:nvSpPr>
          <p:spPr>
            <a:xfrm>
              <a:off x="4845050" y="5756275"/>
              <a:ext cx="3041650" cy="1141413"/>
            </a:xfrm>
            <a:custGeom>
              <a:rect b="b" l="l" r="r" t="t"/>
              <a:pathLst>
                <a:path extrusionOk="0" h="719" w="1916">
                  <a:moveTo>
                    <a:pt x="228" y="316"/>
                  </a:moveTo>
                  <a:lnTo>
                    <a:pt x="1840" y="0"/>
                  </a:lnTo>
                  <a:lnTo>
                    <a:pt x="1916" y="152"/>
                  </a:lnTo>
                  <a:lnTo>
                    <a:pt x="0" y="719"/>
                  </a:lnTo>
                  <a:lnTo>
                    <a:pt x="228" y="316"/>
                  </a:lnTo>
                  <a:close/>
                </a:path>
              </a:pathLst>
            </a:custGeom>
            <a:solidFill>
              <a:srgbClr val="AA9B95"/>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38" name="Google Shape;338;p6"/>
            <p:cNvSpPr/>
            <p:nvPr/>
          </p:nvSpPr>
          <p:spPr>
            <a:xfrm>
              <a:off x="2908300" y="3697288"/>
              <a:ext cx="1884363" cy="2092325"/>
            </a:xfrm>
            <a:custGeom>
              <a:rect b="b" l="l" r="r" t="t"/>
              <a:pathLst>
                <a:path extrusionOk="0" h="121" w="109">
                  <a:moveTo>
                    <a:pt x="50" y="112"/>
                  </a:moveTo>
                  <a:cubicBezTo>
                    <a:pt x="48" y="109"/>
                    <a:pt x="0" y="44"/>
                    <a:pt x="36" y="13"/>
                  </a:cubicBezTo>
                  <a:cubicBezTo>
                    <a:pt x="51" y="0"/>
                    <a:pt x="67" y="0"/>
                    <a:pt x="83" y="11"/>
                  </a:cubicBezTo>
                  <a:cubicBezTo>
                    <a:pt x="97" y="21"/>
                    <a:pt x="106" y="37"/>
                    <a:pt x="107" y="38"/>
                  </a:cubicBezTo>
                  <a:cubicBezTo>
                    <a:pt x="109" y="42"/>
                    <a:pt x="109" y="42"/>
                    <a:pt x="109" y="42"/>
                  </a:cubicBezTo>
                  <a:cubicBezTo>
                    <a:pt x="57" y="121"/>
                    <a:pt x="57" y="121"/>
                    <a:pt x="57" y="121"/>
                  </a:cubicBezTo>
                  <a:lnTo>
                    <a:pt x="50" y="112"/>
                  </a:lnTo>
                  <a:close/>
                  <a:moveTo>
                    <a:pt x="74" y="24"/>
                  </a:moveTo>
                  <a:cubicBezTo>
                    <a:pt x="64" y="17"/>
                    <a:pt x="56" y="17"/>
                    <a:pt x="47" y="25"/>
                  </a:cubicBezTo>
                  <a:cubicBezTo>
                    <a:pt x="29" y="40"/>
                    <a:pt x="46" y="75"/>
                    <a:pt x="57" y="92"/>
                  </a:cubicBezTo>
                  <a:cubicBezTo>
                    <a:pt x="90" y="42"/>
                    <a:pt x="90" y="42"/>
                    <a:pt x="90" y="42"/>
                  </a:cubicBezTo>
                  <a:cubicBezTo>
                    <a:pt x="87" y="37"/>
                    <a:pt x="81" y="29"/>
                    <a:pt x="74" y="24"/>
                  </a:cubicBezTo>
                  <a:close/>
                </a:path>
              </a:pathLst>
            </a:custGeom>
            <a:solidFill>
              <a:srgbClr val="77605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39" name="Google Shape;339;p6"/>
            <p:cNvSpPr/>
            <p:nvPr/>
          </p:nvSpPr>
          <p:spPr>
            <a:xfrm>
              <a:off x="3289300" y="3990975"/>
              <a:ext cx="2990850" cy="3200400"/>
            </a:xfrm>
            <a:custGeom>
              <a:rect b="b" l="l" r="r" t="t"/>
              <a:pathLst>
                <a:path extrusionOk="0" h="2016" w="1884">
                  <a:moveTo>
                    <a:pt x="0" y="1351"/>
                  </a:moveTo>
                  <a:lnTo>
                    <a:pt x="936" y="2016"/>
                  </a:lnTo>
                  <a:lnTo>
                    <a:pt x="1884" y="654"/>
                  </a:lnTo>
                  <a:lnTo>
                    <a:pt x="936" y="0"/>
                  </a:lnTo>
                  <a:lnTo>
                    <a:pt x="0" y="1351"/>
                  </a:lnTo>
                  <a:close/>
                </a:path>
              </a:pathLst>
            </a:custGeom>
            <a:solidFill>
              <a:srgbClr val="A3948D"/>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40" name="Google Shape;340;p6"/>
            <p:cNvSpPr/>
            <p:nvPr/>
          </p:nvSpPr>
          <p:spPr>
            <a:xfrm>
              <a:off x="4637088" y="3990975"/>
              <a:ext cx="1643063" cy="1246188"/>
            </a:xfrm>
            <a:custGeom>
              <a:rect b="b" l="l" r="r" t="t"/>
              <a:pathLst>
                <a:path extrusionOk="0" h="785" w="1035">
                  <a:moveTo>
                    <a:pt x="0" y="120"/>
                  </a:moveTo>
                  <a:lnTo>
                    <a:pt x="87" y="0"/>
                  </a:lnTo>
                  <a:lnTo>
                    <a:pt x="1035" y="654"/>
                  </a:lnTo>
                  <a:lnTo>
                    <a:pt x="947" y="785"/>
                  </a:lnTo>
                  <a:lnTo>
                    <a:pt x="0" y="120"/>
                  </a:lnTo>
                  <a:close/>
                </a:path>
              </a:pathLst>
            </a:custGeom>
            <a:solidFill>
              <a:srgbClr val="A3948D"/>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41" name="Google Shape;341;p6"/>
            <p:cNvSpPr/>
            <p:nvPr/>
          </p:nvSpPr>
          <p:spPr>
            <a:xfrm>
              <a:off x="3289300" y="5824538"/>
              <a:ext cx="1711325" cy="1366838"/>
            </a:xfrm>
            <a:custGeom>
              <a:rect b="b" l="l" r="r" t="t"/>
              <a:pathLst>
                <a:path extrusionOk="0" h="861" w="1078">
                  <a:moveTo>
                    <a:pt x="1078" y="665"/>
                  </a:moveTo>
                  <a:lnTo>
                    <a:pt x="936" y="861"/>
                  </a:lnTo>
                  <a:lnTo>
                    <a:pt x="0" y="196"/>
                  </a:lnTo>
                  <a:lnTo>
                    <a:pt x="130" y="0"/>
                  </a:lnTo>
                  <a:lnTo>
                    <a:pt x="1078" y="665"/>
                  </a:lnTo>
                  <a:close/>
                </a:path>
              </a:pathLst>
            </a:custGeom>
            <a:solidFill>
              <a:srgbClr val="776056"/>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grpSp>
      <p:sp>
        <p:nvSpPr>
          <p:cNvPr id="342" name="Google Shape;342;p6"/>
          <p:cNvSpPr/>
          <p:nvPr/>
        </p:nvSpPr>
        <p:spPr>
          <a:xfrm>
            <a:off x="-451413" y="4709164"/>
            <a:ext cx="13683900" cy="3898807"/>
          </a:xfrm>
          <a:custGeom>
            <a:rect b="b" l="l" r="r" t="t"/>
            <a:pathLst>
              <a:path extrusionOk="0" h="10693" w="9988">
                <a:moveTo>
                  <a:pt x="2699" y="2164"/>
                </a:moveTo>
                <a:cubicBezTo>
                  <a:pt x="2370" y="2361"/>
                  <a:pt x="2053" y="2067"/>
                  <a:pt x="1724" y="1772"/>
                </a:cubicBezTo>
                <a:cubicBezTo>
                  <a:pt x="1407" y="1477"/>
                  <a:pt x="1078" y="1281"/>
                  <a:pt x="762" y="1477"/>
                </a:cubicBezTo>
                <a:cubicBezTo>
                  <a:pt x="433" y="1772"/>
                  <a:pt x="117" y="2558"/>
                  <a:pt x="15" y="3932"/>
                </a:cubicBezTo>
                <a:cubicBezTo>
                  <a:pt x="-86" y="5208"/>
                  <a:pt x="371" y="6014"/>
                  <a:pt x="433" y="7073"/>
                </a:cubicBezTo>
                <a:cubicBezTo>
                  <a:pt x="495" y="8133"/>
                  <a:pt x="158" y="9738"/>
                  <a:pt x="386" y="10289"/>
                </a:cubicBezTo>
                <a:cubicBezTo>
                  <a:pt x="614" y="10840"/>
                  <a:pt x="1562" y="10382"/>
                  <a:pt x="1802" y="10382"/>
                </a:cubicBezTo>
                <a:cubicBezTo>
                  <a:pt x="2106" y="10480"/>
                  <a:pt x="2510" y="10475"/>
                  <a:pt x="2802" y="10671"/>
                </a:cubicBezTo>
                <a:cubicBezTo>
                  <a:pt x="3004" y="10868"/>
                  <a:pt x="2700" y="9714"/>
                  <a:pt x="2903" y="9813"/>
                </a:cubicBezTo>
                <a:cubicBezTo>
                  <a:pt x="3195" y="10009"/>
                  <a:pt x="3321" y="10191"/>
                  <a:pt x="3625" y="10191"/>
                </a:cubicBezTo>
                <a:cubicBezTo>
                  <a:pt x="3865" y="10289"/>
                  <a:pt x="4358" y="9616"/>
                  <a:pt x="4599" y="9813"/>
                </a:cubicBezTo>
                <a:cubicBezTo>
                  <a:pt x="4928" y="10009"/>
                  <a:pt x="4992" y="8954"/>
                  <a:pt x="5296" y="9346"/>
                </a:cubicBezTo>
                <a:cubicBezTo>
                  <a:pt x="5435" y="9543"/>
                  <a:pt x="5655" y="10128"/>
                  <a:pt x="5877" y="10230"/>
                </a:cubicBezTo>
                <a:cubicBezTo>
                  <a:pt x="6099" y="10332"/>
                  <a:pt x="6258" y="9371"/>
                  <a:pt x="6625" y="9960"/>
                </a:cubicBezTo>
                <a:cubicBezTo>
                  <a:pt x="6790" y="10157"/>
                  <a:pt x="7043" y="9233"/>
                  <a:pt x="7221" y="9429"/>
                </a:cubicBezTo>
                <a:cubicBezTo>
                  <a:pt x="7436" y="9528"/>
                  <a:pt x="8055" y="10166"/>
                  <a:pt x="8270" y="9970"/>
                </a:cubicBezTo>
                <a:cubicBezTo>
                  <a:pt x="8511" y="9872"/>
                  <a:pt x="8921" y="11120"/>
                  <a:pt x="9206" y="9999"/>
                </a:cubicBezTo>
                <a:cubicBezTo>
                  <a:pt x="9491" y="8878"/>
                  <a:pt x="10067" y="5895"/>
                  <a:pt x="9979" y="3245"/>
                </a:cubicBezTo>
                <a:cubicBezTo>
                  <a:pt x="9890" y="889"/>
                  <a:pt x="9650" y="5"/>
                  <a:pt x="9118" y="299"/>
                </a:cubicBezTo>
                <a:cubicBezTo>
                  <a:pt x="8750" y="594"/>
                  <a:pt x="8320" y="1576"/>
                  <a:pt x="7953" y="1477"/>
                </a:cubicBezTo>
                <a:cubicBezTo>
                  <a:pt x="7472" y="1281"/>
                  <a:pt x="7042" y="-93"/>
                  <a:pt x="6560" y="5"/>
                </a:cubicBezTo>
                <a:cubicBezTo>
                  <a:pt x="6181" y="103"/>
                  <a:pt x="5838" y="1183"/>
                  <a:pt x="5459" y="1183"/>
                </a:cubicBezTo>
                <a:cubicBezTo>
                  <a:pt x="5130" y="1281"/>
                  <a:pt x="4826" y="398"/>
                  <a:pt x="4497" y="299"/>
                </a:cubicBezTo>
                <a:cubicBezTo>
                  <a:pt x="3877" y="-93"/>
                  <a:pt x="3319" y="1870"/>
                  <a:pt x="2699" y="2164"/>
                </a:cubicBezTo>
                <a:close/>
              </a:path>
            </a:pathLst>
          </a:custGeom>
          <a:solidFill>
            <a:srgbClr val="9CDBBC"/>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grpSp>
        <p:nvGrpSpPr>
          <p:cNvPr id="343" name="Google Shape;343;p6"/>
          <p:cNvGrpSpPr/>
          <p:nvPr/>
        </p:nvGrpSpPr>
        <p:grpSpPr>
          <a:xfrm>
            <a:off x="831642" y="1772216"/>
            <a:ext cx="9532789" cy="3809590"/>
            <a:chOff x="1192066" y="3811631"/>
            <a:chExt cx="19679274" cy="7864432"/>
          </a:xfrm>
        </p:grpSpPr>
        <p:sp>
          <p:nvSpPr>
            <p:cNvPr id="344" name="Google Shape;344;p6"/>
            <p:cNvSpPr/>
            <p:nvPr/>
          </p:nvSpPr>
          <p:spPr>
            <a:xfrm>
              <a:off x="4124325" y="8567738"/>
              <a:ext cx="2906713" cy="3108325"/>
            </a:xfrm>
            <a:prstGeom prst="rect">
              <a:avLst/>
            </a:prstGeom>
            <a:no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45" name="Google Shape;345;p6"/>
            <p:cNvSpPr/>
            <p:nvPr/>
          </p:nvSpPr>
          <p:spPr>
            <a:xfrm>
              <a:off x="1630216" y="10678537"/>
              <a:ext cx="2032000" cy="944563"/>
            </a:xfrm>
            <a:custGeom>
              <a:rect b="b" l="l" r="r" t="t"/>
              <a:pathLst>
                <a:path extrusionOk="0" h="41" w="88">
                  <a:moveTo>
                    <a:pt x="0" y="26"/>
                  </a:moveTo>
                  <a:cubicBezTo>
                    <a:pt x="5" y="21"/>
                    <a:pt x="13" y="13"/>
                    <a:pt x="19" y="9"/>
                  </a:cubicBezTo>
                  <a:cubicBezTo>
                    <a:pt x="25" y="5"/>
                    <a:pt x="31" y="1"/>
                    <a:pt x="38" y="0"/>
                  </a:cubicBezTo>
                  <a:cubicBezTo>
                    <a:pt x="46" y="0"/>
                    <a:pt x="54" y="2"/>
                    <a:pt x="61" y="5"/>
                  </a:cubicBezTo>
                  <a:cubicBezTo>
                    <a:pt x="71" y="11"/>
                    <a:pt x="80" y="18"/>
                    <a:pt x="88" y="26"/>
                  </a:cubicBezTo>
                  <a:cubicBezTo>
                    <a:pt x="76" y="34"/>
                    <a:pt x="61" y="39"/>
                    <a:pt x="47" y="40"/>
                  </a:cubicBezTo>
                  <a:cubicBezTo>
                    <a:pt x="21" y="41"/>
                    <a:pt x="0" y="26"/>
                    <a:pt x="0" y="26"/>
                  </a:cubicBezTo>
                  <a:close/>
                </a:path>
              </a:pathLst>
            </a:custGeom>
            <a:solidFill>
              <a:srgbClr val="9CDBBC"/>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46" name="Google Shape;346;p6"/>
            <p:cNvSpPr/>
            <p:nvPr/>
          </p:nvSpPr>
          <p:spPr>
            <a:xfrm>
              <a:off x="2576366" y="8467150"/>
              <a:ext cx="1500188" cy="1082675"/>
            </a:xfrm>
            <a:custGeom>
              <a:rect b="b" l="l" r="r" t="t"/>
              <a:pathLst>
                <a:path extrusionOk="0" h="47" w="65">
                  <a:moveTo>
                    <a:pt x="55" y="30"/>
                  </a:moveTo>
                  <a:cubicBezTo>
                    <a:pt x="53" y="35"/>
                    <a:pt x="50" y="39"/>
                    <a:pt x="46" y="41"/>
                  </a:cubicBezTo>
                  <a:cubicBezTo>
                    <a:pt x="39" y="46"/>
                    <a:pt x="31" y="44"/>
                    <a:pt x="23" y="43"/>
                  </a:cubicBezTo>
                  <a:cubicBezTo>
                    <a:pt x="15" y="42"/>
                    <a:pt x="6" y="42"/>
                    <a:pt x="0" y="47"/>
                  </a:cubicBezTo>
                  <a:cubicBezTo>
                    <a:pt x="1" y="37"/>
                    <a:pt x="3" y="26"/>
                    <a:pt x="10" y="18"/>
                  </a:cubicBezTo>
                  <a:cubicBezTo>
                    <a:pt x="16" y="11"/>
                    <a:pt x="26" y="7"/>
                    <a:pt x="36" y="5"/>
                  </a:cubicBezTo>
                  <a:cubicBezTo>
                    <a:pt x="46" y="3"/>
                    <a:pt x="56" y="3"/>
                    <a:pt x="65" y="0"/>
                  </a:cubicBezTo>
                  <a:cubicBezTo>
                    <a:pt x="61" y="3"/>
                    <a:pt x="59" y="9"/>
                    <a:pt x="58" y="14"/>
                  </a:cubicBezTo>
                  <a:cubicBezTo>
                    <a:pt x="57" y="19"/>
                    <a:pt x="57" y="25"/>
                    <a:pt x="55" y="30"/>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47" name="Google Shape;347;p6"/>
            <p:cNvSpPr/>
            <p:nvPr/>
          </p:nvSpPr>
          <p:spPr>
            <a:xfrm>
              <a:off x="2622404" y="8767187"/>
              <a:ext cx="1085850" cy="714375"/>
            </a:xfrm>
            <a:custGeom>
              <a:rect b="b" l="l" r="r" t="t"/>
              <a:pathLst>
                <a:path extrusionOk="0" h="31" w="47">
                  <a:moveTo>
                    <a:pt x="22" y="19"/>
                  </a:moveTo>
                  <a:cubicBezTo>
                    <a:pt x="14" y="23"/>
                    <a:pt x="7" y="27"/>
                    <a:pt x="0" y="31"/>
                  </a:cubicBezTo>
                  <a:cubicBezTo>
                    <a:pt x="11" y="16"/>
                    <a:pt x="35" y="15"/>
                    <a:pt x="47" y="0"/>
                  </a:cubicBezTo>
                  <a:cubicBezTo>
                    <a:pt x="45" y="5"/>
                    <a:pt x="41" y="10"/>
                    <a:pt x="37" y="12"/>
                  </a:cubicBezTo>
                  <a:cubicBezTo>
                    <a:pt x="32" y="15"/>
                    <a:pt x="27" y="17"/>
                    <a:pt x="22" y="19"/>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48" name="Google Shape;348;p6"/>
            <p:cNvSpPr/>
            <p:nvPr/>
          </p:nvSpPr>
          <p:spPr>
            <a:xfrm>
              <a:off x="2738291" y="8951337"/>
              <a:ext cx="300038" cy="438150"/>
            </a:xfrm>
            <a:custGeom>
              <a:rect b="b" l="l" r="r" t="t"/>
              <a:pathLst>
                <a:path extrusionOk="0" h="19" w="13">
                  <a:moveTo>
                    <a:pt x="13" y="0"/>
                  </a:moveTo>
                  <a:cubicBezTo>
                    <a:pt x="9" y="6"/>
                    <a:pt x="5" y="13"/>
                    <a:pt x="0" y="19"/>
                  </a:cubicBezTo>
                  <a:cubicBezTo>
                    <a:pt x="7" y="15"/>
                    <a:pt x="11" y="7"/>
                    <a:pt x="13"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49" name="Google Shape;349;p6"/>
            <p:cNvSpPr/>
            <p:nvPr/>
          </p:nvSpPr>
          <p:spPr>
            <a:xfrm>
              <a:off x="3108179" y="8813225"/>
              <a:ext cx="230188" cy="368300"/>
            </a:xfrm>
            <a:custGeom>
              <a:rect b="b" l="l" r="r" t="t"/>
              <a:pathLst>
                <a:path extrusionOk="0" h="16" w="10">
                  <a:moveTo>
                    <a:pt x="10" y="0"/>
                  </a:moveTo>
                  <a:cubicBezTo>
                    <a:pt x="8" y="5"/>
                    <a:pt x="4" y="11"/>
                    <a:pt x="0" y="15"/>
                  </a:cubicBezTo>
                  <a:cubicBezTo>
                    <a:pt x="2" y="14"/>
                    <a:pt x="2" y="16"/>
                    <a:pt x="4" y="14"/>
                  </a:cubicBezTo>
                  <a:cubicBezTo>
                    <a:pt x="4" y="13"/>
                    <a:pt x="10" y="8"/>
                    <a:pt x="10"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0" name="Google Shape;350;p6"/>
            <p:cNvSpPr/>
            <p:nvPr/>
          </p:nvSpPr>
          <p:spPr>
            <a:xfrm>
              <a:off x="3154216" y="9065637"/>
              <a:ext cx="484188" cy="139700"/>
            </a:xfrm>
            <a:custGeom>
              <a:rect b="b" l="l" r="r" t="t"/>
              <a:pathLst>
                <a:path extrusionOk="0" h="6" w="21">
                  <a:moveTo>
                    <a:pt x="2" y="3"/>
                  </a:moveTo>
                  <a:cubicBezTo>
                    <a:pt x="1" y="3"/>
                    <a:pt x="1" y="3"/>
                    <a:pt x="1" y="4"/>
                  </a:cubicBezTo>
                  <a:cubicBezTo>
                    <a:pt x="0" y="4"/>
                    <a:pt x="1" y="5"/>
                    <a:pt x="2" y="5"/>
                  </a:cubicBezTo>
                  <a:cubicBezTo>
                    <a:pt x="5" y="5"/>
                    <a:pt x="9" y="6"/>
                    <a:pt x="12" y="5"/>
                  </a:cubicBezTo>
                  <a:cubicBezTo>
                    <a:pt x="16" y="5"/>
                    <a:pt x="19" y="3"/>
                    <a:pt x="21" y="0"/>
                  </a:cubicBezTo>
                  <a:cubicBezTo>
                    <a:pt x="15" y="1"/>
                    <a:pt x="8" y="2"/>
                    <a:pt x="2" y="3"/>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1" name="Google Shape;351;p6"/>
            <p:cNvSpPr/>
            <p:nvPr/>
          </p:nvSpPr>
          <p:spPr>
            <a:xfrm>
              <a:off x="2922441" y="9273600"/>
              <a:ext cx="577850" cy="115888"/>
            </a:xfrm>
            <a:custGeom>
              <a:rect b="b" l="l" r="r" t="t"/>
              <a:pathLst>
                <a:path extrusionOk="0" h="5" w="25">
                  <a:moveTo>
                    <a:pt x="25" y="1"/>
                  </a:moveTo>
                  <a:cubicBezTo>
                    <a:pt x="17" y="2"/>
                    <a:pt x="8" y="1"/>
                    <a:pt x="0" y="0"/>
                  </a:cubicBezTo>
                  <a:cubicBezTo>
                    <a:pt x="0" y="1"/>
                    <a:pt x="2" y="2"/>
                    <a:pt x="3" y="3"/>
                  </a:cubicBezTo>
                  <a:cubicBezTo>
                    <a:pt x="10" y="5"/>
                    <a:pt x="18" y="3"/>
                    <a:pt x="25" y="1"/>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2" name="Google Shape;352;p6"/>
            <p:cNvSpPr/>
            <p:nvPr/>
          </p:nvSpPr>
          <p:spPr>
            <a:xfrm>
              <a:off x="1192066" y="8467150"/>
              <a:ext cx="1430338" cy="1174750"/>
            </a:xfrm>
            <a:custGeom>
              <a:rect b="b" l="l" r="r" t="t"/>
              <a:pathLst>
                <a:path extrusionOk="0" h="51" w="62">
                  <a:moveTo>
                    <a:pt x="58" y="20"/>
                  </a:moveTo>
                  <a:cubicBezTo>
                    <a:pt x="53" y="10"/>
                    <a:pt x="43" y="4"/>
                    <a:pt x="32" y="2"/>
                  </a:cubicBezTo>
                  <a:cubicBezTo>
                    <a:pt x="22" y="0"/>
                    <a:pt x="11" y="1"/>
                    <a:pt x="0" y="3"/>
                  </a:cubicBezTo>
                  <a:cubicBezTo>
                    <a:pt x="5" y="5"/>
                    <a:pt x="9" y="9"/>
                    <a:pt x="11" y="14"/>
                  </a:cubicBezTo>
                  <a:cubicBezTo>
                    <a:pt x="13" y="19"/>
                    <a:pt x="13" y="24"/>
                    <a:pt x="15" y="29"/>
                  </a:cubicBezTo>
                  <a:cubicBezTo>
                    <a:pt x="16" y="35"/>
                    <a:pt x="17" y="40"/>
                    <a:pt x="21" y="44"/>
                  </a:cubicBezTo>
                  <a:cubicBezTo>
                    <a:pt x="26" y="49"/>
                    <a:pt x="34" y="51"/>
                    <a:pt x="41" y="51"/>
                  </a:cubicBezTo>
                  <a:cubicBezTo>
                    <a:pt x="48" y="50"/>
                    <a:pt x="56" y="47"/>
                    <a:pt x="62" y="45"/>
                  </a:cubicBezTo>
                  <a:cubicBezTo>
                    <a:pt x="62" y="36"/>
                    <a:pt x="62" y="27"/>
                    <a:pt x="58" y="20"/>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3" name="Google Shape;353;p6"/>
            <p:cNvSpPr/>
            <p:nvPr/>
          </p:nvSpPr>
          <p:spPr>
            <a:xfrm>
              <a:off x="1676254" y="8697337"/>
              <a:ext cx="877888" cy="806450"/>
            </a:xfrm>
            <a:custGeom>
              <a:rect b="b" l="l" r="r" t="t"/>
              <a:pathLst>
                <a:path extrusionOk="0" h="35" w="38">
                  <a:moveTo>
                    <a:pt x="16" y="15"/>
                  </a:moveTo>
                  <a:cubicBezTo>
                    <a:pt x="11" y="10"/>
                    <a:pt x="7" y="3"/>
                    <a:pt x="0" y="0"/>
                  </a:cubicBezTo>
                  <a:cubicBezTo>
                    <a:pt x="7" y="6"/>
                    <a:pt x="11" y="14"/>
                    <a:pt x="16" y="21"/>
                  </a:cubicBezTo>
                  <a:cubicBezTo>
                    <a:pt x="22" y="28"/>
                    <a:pt x="30" y="35"/>
                    <a:pt x="38" y="34"/>
                  </a:cubicBezTo>
                  <a:cubicBezTo>
                    <a:pt x="30" y="29"/>
                    <a:pt x="22" y="23"/>
                    <a:pt x="16" y="15"/>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4" name="Google Shape;354;p6"/>
            <p:cNvSpPr/>
            <p:nvPr/>
          </p:nvSpPr>
          <p:spPr>
            <a:xfrm>
              <a:off x="2184254" y="8859262"/>
              <a:ext cx="115888" cy="506413"/>
            </a:xfrm>
            <a:custGeom>
              <a:rect b="b" l="l" r="r" t="t"/>
              <a:pathLst>
                <a:path extrusionOk="0" h="22" w="5">
                  <a:moveTo>
                    <a:pt x="1" y="0"/>
                  </a:moveTo>
                  <a:cubicBezTo>
                    <a:pt x="1" y="4"/>
                    <a:pt x="0" y="8"/>
                    <a:pt x="1" y="12"/>
                  </a:cubicBezTo>
                  <a:cubicBezTo>
                    <a:pt x="1" y="15"/>
                    <a:pt x="3" y="19"/>
                    <a:pt x="5" y="22"/>
                  </a:cubicBezTo>
                  <a:cubicBezTo>
                    <a:pt x="5" y="19"/>
                    <a:pt x="5" y="17"/>
                    <a:pt x="4" y="14"/>
                  </a:cubicBezTo>
                  <a:cubicBezTo>
                    <a:pt x="3" y="10"/>
                    <a:pt x="2" y="5"/>
                    <a:pt x="1"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5" name="Google Shape;355;p6"/>
            <p:cNvSpPr/>
            <p:nvPr/>
          </p:nvSpPr>
          <p:spPr>
            <a:xfrm>
              <a:off x="1930254" y="8697337"/>
              <a:ext cx="115888" cy="392113"/>
            </a:xfrm>
            <a:custGeom>
              <a:rect b="b" l="l" r="r" t="t"/>
              <a:pathLst>
                <a:path extrusionOk="0" h="17" w="5">
                  <a:moveTo>
                    <a:pt x="2" y="16"/>
                  </a:moveTo>
                  <a:cubicBezTo>
                    <a:pt x="2" y="17"/>
                    <a:pt x="4" y="17"/>
                    <a:pt x="4" y="16"/>
                  </a:cubicBezTo>
                  <a:cubicBezTo>
                    <a:pt x="5" y="15"/>
                    <a:pt x="2" y="1"/>
                    <a:pt x="0" y="0"/>
                  </a:cubicBezTo>
                  <a:cubicBezTo>
                    <a:pt x="1" y="5"/>
                    <a:pt x="1" y="11"/>
                    <a:pt x="2" y="16"/>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6" name="Google Shape;356;p6"/>
            <p:cNvSpPr/>
            <p:nvPr/>
          </p:nvSpPr>
          <p:spPr>
            <a:xfrm>
              <a:off x="1676254" y="9043412"/>
              <a:ext cx="369888" cy="92075"/>
            </a:xfrm>
            <a:custGeom>
              <a:rect b="b" l="l" r="r" t="t"/>
              <a:pathLst>
                <a:path extrusionOk="0" h="4" w="16">
                  <a:moveTo>
                    <a:pt x="14" y="3"/>
                  </a:moveTo>
                  <a:cubicBezTo>
                    <a:pt x="15" y="3"/>
                    <a:pt x="15" y="3"/>
                    <a:pt x="16" y="3"/>
                  </a:cubicBezTo>
                  <a:cubicBezTo>
                    <a:pt x="16" y="2"/>
                    <a:pt x="16" y="1"/>
                    <a:pt x="15" y="1"/>
                  </a:cubicBezTo>
                  <a:cubicBezTo>
                    <a:pt x="15" y="1"/>
                    <a:pt x="14" y="0"/>
                    <a:pt x="13" y="0"/>
                  </a:cubicBezTo>
                  <a:cubicBezTo>
                    <a:pt x="8" y="1"/>
                    <a:pt x="5" y="0"/>
                    <a:pt x="0" y="0"/>
                  </a:cubicBezTo>
                  <a:cubicBezTo>
                    <a:pt x="4" y="3"/>
                    <a:pt x="9" y="4"/>
                    <a:pt x="14" y="3"/>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7" name="Google Shape;357;p6"/>
            <p:cNvSpPr/>
            <p:nvPr/>
          </p:nvSpPr>
          <p:spPr>
            <a:xfrm>
              <a:off x="1792141" y="9273600"/>
              <a:ext cx="461963" cy="92075"/>
            </a:xfrm>
            <a:custGeom>
              <a:rect b="b" l="l" r="r" t="t"/>
              <a:pathLst>
                <a:path extrusionOk="0" h="4" w="20">
                  <a:moveTo>
                    <a:pt x="0" y="0"/>
                  </a:moveTo>
                  <a:cubicBezTo>
                    <a:pt x="6" y="3"/>
                    <a:pt x="14" y="4"/>
                    <a:pt x="20" y="2"/>
                  </a:cubicBezTo>
                  <a:cubicBezTo>
                    <a:pt x="20" y="2"/>
                    <a:pt x="20" y="1"/>
                    <a:pt x="20" y="1"/>
                  </a:cubicBezTo>
                  <a:cubicBezTo>
                    <a:pt x="13" y="0"/>
                    <a:pt x="7" y="0"/>
                    <a:pt x="0"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8" name="Google Shape;358;p6"/>
            <p:cNvSpPr/>
            <p:nvPr/>
          </p:nvSpPr>
          <p:spPr>
            <a:xfrm>
              <a:off x="2530329" y="9365675"/>
              <a:ext cx="323850" cy="1497013"/>
            </a:xfrm>
            <a:custGeom>
              <a:rect b="b" l="l" r="r" t="t"/>
              <a:pathLst>
                <a:path extrusionOk="0" h="65" w="14">
                  <a:moveTo>
                    <a:pt x="9" y="63"/>
                  </a:moveTo>
                  <a:cubicBezTo>
                    <a:pt x="13" y="62"/>
                    <a:pt x="13" y="58"/>
                    <a:pt x="13" y="54"/>
                  </a:cubicBezTo>
                  <a:cubicBezTo>
                    <a:pt x="14" y="44"/>
                    <a:pt x="14" y="35"/>
                    <a:pt x="13" y="26"/>
                  </a:cubicBezTo>
                  <a:cubicBezTo>
                    <a:pt x="11" y="17"/>
                    <a:pt x="9" y="7"/>
                    <a:pt x="3" y="0"/>
                  </a:cubicBezTo>
                  <a:cubicBezTo>
                    <a:pt x="1" y="2"/>
                    <a:pt x="1" y="5"/>
                    <a:pt x="1" y="7"/>
                  </a:cubicBezTo>
                  <a:cubicBezTo>
                    <a:pt x="1" y="10"/>
                    <a:pt x="1" y="13"/>
                    <a:pt x="2" y="16"/>
                  </a:cubicBezTo>
                  <a:cubicBezTo>
                    <a:pt x="6" y="30"/>
                    <a:pt x="5" y="46"/>
                    <a:pt x="0" y="60"/>
                  </a:cubicBezTo>
                  <a:cubicBezTo>
                    <a:pt x="3" y="62"/>
                    <a:pt x="6" y="65"/>
                    <a:pt x="9" y="63"/>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59" name="Google Shape;359;p6"/>
            <p:cNvSpPr/>
            <p:nvPr/>
          </p:nvSpPr>
          <p:spPr>
            <a:xfrm>
              <a:off x="10345738" y="5962650"/>
              <a:ext cx="611188" cy="1198563"/>
            </a:xfrm>
            <a:custGeom>
              <a:rect b="b" l="l" r="r" t="t"/>
              <a:pathLst>
                <a:path extrusionOk="0" h="63" w="32">
                  <a:moveTo>
                    <a:pt x="32" y="63"/>
                  </a:moveTo>
                  <a:cubicBezTo>
                    <a:pt x="30" y="39"/>
                    <a:pt x="19" y="16"/>
                    <a:pt x="0" y="0"/>
                  </a:cubicBezTo>
                  <a:cubicBezTo>
                    <a:pt x="4" y="10"/>
                    <a:pt x="0" y="21"/>
                    <a:pt x="2" y="31"/>
                  </a:cubicBezTo>
                  <a:cubicBezTo>
                    <a:pt x="3" y="39"/>
                    <a:pt x="8" y="45"/>
                    <a:pt x="13" y="50"/>
                  </a:cubicBezTo>
                  <a:cubicBezTo>
                    <a:pt x="19" y="55"/>
                    <a:pt x="25" y="59"/>
                    <a:pt x="32" y="63"/>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0" name="Google Shape;360;p6"/>
            <p:cNvSpPr/>
            <p:nvPr/>
          </p:nvSpPr>
          <p:spPr>
            <a:xfrm>
              <a:off x="10937876" y="6134100"/>
              <a:ext cx="1962150" cy="1122363"/>
            </a:xfrm>
            <a:custGeom>
              <a:rect b="b" l="l" r="r" t="t"/>
              <a:pathLst>
                <a:path extrusionOk="0" h="59" w="103">
                  <a:moveTo>
                    <a:pt x="45" y="4"/>
                  </a:moveTo>
                  <a:cubicBezTo>
                    <a:pt x="52" y="6"/>
                    <a:pt x="58" y="12"/>
                    <a:pt x="63" y="17"/>
                  </a:cubicBezTo>
                  <a:cubicBezTo>
                    <a:pt x="69" y="23"/>
                    <a:pt x="75" y="29"/>
                    <a:pt x="82" y="31"/>
                  </a:cubicBezTo>
                  <a:cubicBezTo>
                    <a:pt x="89" y="34"/>
                    <a:pt x="99" y="33"/>
                    <a:pt x="103" y="27"/>
                  </a:cubicBezTo>
                  <a:cubicBezTo>
                    <a:pt x="101" y="35"/>
                    <a:pt x="92" y="38"/>
                    <a:pt x="83" y="39"/>
                  </a:cubicBezTo>
                  <a:cubicBezTo>
                    <a:pt x="75" y="39"/>
                    <a:pt x="67" y="36"/>
                    <a:pt x="59" y="35"/>
                  </a:cubicBezTo>
                  <a:cubicBezTo>
                    <a:pt x="37" y="32"/>
                    <a:pt x="14" y="42"/>
                    <a:pt x="0" y="59"/>
                  </a:cubicBezTo>
                  <a:cubicBezTo>
                    <a:pt x="0" y="45"/>
                    <a:pt x="2" y="31"/>
                    <a:pt x="9" y="20"/>
                  </a:cubicBezTo>
                  <a:cubicBezTo>
                    <a:pt x="17" y="8"/>
                    <a:pt x="31" y="0"/>
                    <a:pt x="45" y="4"/>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1" name="Google Shape;361;p6"/>
            <p:cNvSpPr/>
            <p:nvPr/>
          </p:nvSpPr>
          <p:spPr>
            <a:xfrm>
              <a:off x="11223626" y="6475413"/>
              <a:ext cx="438150" cy="495300"/>
            </a:xfrm>
            <a:custGeom>
              <a:rect b="b" l="l" r="r" t="t"/>
              <a:pathLst>
                <a:path extrusionOk="0" h="26" w="23">
                  <a:moveTo>
                    <a:pt x="16" y="17"/>
                  </a:moveTo>
                  <a:cubicBezTo>
                    <a:pt x="19" y="12"/>
                    <a:pt x="21" y="6"/>
                    <a:pt x="23" y="0"/>
                  </a:cubicBezTo>
                  <a:cubicBezTo>
                    <a:pt x="18" y="11"/>
                    <a:pt x="10" y="20"/>
                    <a:pt x="0" y="26"/>
                  </a:cubicBezTo>
                  <a:cubicBezTo>
                    <a:pt x="1" y="26"/>
                    <a:pt x="2" y="26"/>
                    <a:pt x="2" y="26"/>
                  </a:cubicBezTo>
                  <a:cubicBezTo>
                    <a:pt x="6" y="24"/>
                    <a:pt x="9" y="22"/>
                    <a:pt x="13" y="21"/>
                  </a:cubicBezTo>
                  <a:cubicBezTo>
                    <a:pt x="14" y="20"/>
                    <a:pt x="15" y="18"/>
                    <a:pt x="16" y="17"/>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2" name="Google Shape;362;p6"/>
            <p:cNvSpPr/>
            <p:nvPr/>
          </p:nvSpPr>
          <p:spPr>
            <a:xfrm>
              <a:off x="11623676" y="6570663"/>
              <a:ext cx="266700" cy="247650"/>
            </a:xfrm>
            <a:custGeom>
              <a:rect b="b" l="l" r="r" t="t"/>
              <a:pathLst>
                <a:path extrusionOk="0" h="13" w="14">
                  <a:moveTo>
                    <a:pt x="0" y="13"/>
                  </a:moveTo>
                  <a:cubicBezTo>
                    <a:pt x="2" y="13"/>
                    <a:pt x="4" y="12"/>
                    <a:pt x="6" y="12"/>
                  </a:cubicBezTo>
                  <a:cubicBezTo>
                    <a:pt x="7" y="12"/>
                    <a:pt x="8" y="11"/>
                    <a:pt x="9" y="10"/>
                  </a:cubicBezTo>
                  <a:cubicBezTo>
                    <a:pt x="12" y="8"/>
                    <a:pt x="13" y="4"/>
                    <a:pt x="14" y="0"/>
                  </a:cubicBezTo>
                  <a:cubicBezTo>
                    <a:pt x="10" y="5"/>
                    <a:pt x="5" y="10"/>
                    <a:pt x="0" y="13"/>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3" name="Google Shape;363;p6"/>
            <p:cNvSpPr/>
            <p:nvPr/>
          </p:nvSpPr>
          <p:spPr>
            <a:xfrm>
              <a:off x="11947526" y="6627813"/>
              <a:ext cx="247650" cy="171450"/>
            </a:xfrm>
            <a:custGeom>
              <a:rect b="b" l="l" r="r" t="t"/>
              <a:pathLst>
                <a:path extrusionOk="0" h="9" w="13">
                  <a:moveTo>
                    <a:pt x="5" y="9"/>
                  </a:moveTo>
                  <a:cubicBezTo>
                    <a:pt x="9" y="8"/>
                    <a:pt x="12" y="4"/>
                    <a:pt x="13" y="0"/>
                  </a:cubicBezTo>
                  <a:cubicBezTo>
                    <a:pt x="9" y="3"/>
                    <a:pt x="4" y="6"/>
                    <a:pt x="0" y="9"/>
                  </a:cubicBezTo>
                  <a:cubicBezTo>
                    <a:pt x="1" y="9"/>
                    <a:pt x="3" y="9"/>
                    <a:pt x="5" y="9"/>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4" name="Google Shape;364;p6"/>
            <p:cNvSpPr/>
            <p:nvPr/>
          </p:nvSpPr>
          <p:spPr>
            <a:xfrm>
              <a:off x="10650538" y="6970713"/>
              <a:ext cx="363538" cy="2816225"/>
            </a:xfrm>
            <a:custGeom>
              <a:rect b="b" l="l" r="r" t="t"/>
              <a:pathLst>
                <a:path extrusionOk="0" h="148" w="19">
                  <a:moveTo>
                    <a:pt x="8" y="139"/>
                  </a:moveTo>
                  <a:cubicBezTo>
                    <a:pt x="10" y="92"/>
                    <a:pt x="14" y="46"/>
                    <a:pt x="19" y="0"/>
                  </a:cubicBezTo>
                  <a:cubicBezTo>
                    <a:pt x="2" y="45"/>
                    <a:pt x="1" y="95"/>
                    <a:pt x="0" y="144"/>
                  </a:cubicBezTo>
                  <a:cubicBezTo>
                    <a:pt x="0" y="147"/>
                    <a:pt x="4" y="148"/>
                    <a:pt x="6" y="146"/>
                  </a:cubicBezTo>
                  <a:cubicBezTo>
                    <a:pt x="8" y="144"/>
                    <a:pt x="8" y="141"/>
                    <a:pt x="8" y="139"/>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5" name="Google Shape;365;p6"/>
            <p:cNvSpPr/>
            <p:nvPr/>
          </p:nvSpPr>
          <p:spPr>
            <a:xfrm>
              <a:off x="10650538" y="7218363"/>
              <a:ext cx="2154238" cy="1501775"/>
            </a:xfrm>
            <a:custGeom>
              <a:rect b="b" l="l" r="r" t="t"/>
              <a:pathLst>
                <a:path extrusionOk="0" h="79" w="113">
                  <a:moveTo>
                    <a:pt x="113" y="0"/>
                  </a:moveTo>
                  <a:cubicBezTo>
                    <a:pt x="105" y="9"/>
                    <a:pt x="100" y="20"/>
                    <a:pt x="95" y="31"/>
                  </a:cubicBezTo>
                  <a:cubicBezTo>
                    <a:pt x="90" y="43"/>
                    <a:pt x="85" y="54"/>
                    <a:pt x="77" y="63"/>
                  </a:cubicBezTo>
                  <a:cubicBezTo>
                    <a:pt x="69" y="72"/>
                    <a:pt x="57" y="79"/>
                    <a:pt x="45" y="79"/>
                  </a:cubicBezTo>
                  <a:cubicBezTo>
                    <a:pt x="29" y="78"/>
                    <a:pt x="16" y="64"/>
                    <a:pt x="0" y="64"/>
                  </a:cubicBezTo>
                  <a:cubicBezTo>
                    <a:pt x="2" y="48"/>
                    <a:pt x="9" y="33"/>
                    <a:pt x="20" y="21"/>
                  </a:cubicBezTo>
                  <a:cubicBezTo>
                    <a:pt x="31" y="9"/>
                    <a:pt x="47" y="2"/>
                    <a:pt x="63" y="3"/>
                  </a:cubicBezTo>
                  <a:cubicBezTo>
                    <a:pt x="71" y="4"/>
                    <a:pt x="79" y="6"/>
                    <a:pt x="88" y="7"/>
                  </a:cubicBezTo>
                  <a:cubicBezTo>
                    <a:pt x="97" y="7"/>
                    <a:pt x="106" y="5"/>
                    <a:pt x="113" y="0"/>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6" name="Google Shape;366;p6"/>
            <p:cNvSpPr/>
            <p:nvPr/>
          </p:nvSpPr>
          <p:spPr>
            <a:xfrm>
              <a:off x="10688638" y="7464425"/>
              <a:ext cx="1773238" cy="933450"/>
            </a:xfrm>
            <a:custGeom>
              <a:rect b="b" l="l" r="r" t="t"/>
              <a:pathLst>
                <a:path extrusionOk="0" h="49" w="93">
                  <a:moveTo>
                    <a:pt x="0" y="49"/>
                  </a:moveTo>
                  <a:cubicBezTo>
                    <a:pt x="15" y="39"/>
                    <a:pt x="32" y="34"/>
                    <a:pt x="49" y="28"/>
                  </a:cubicBezTo>
                  <a:cubicBezTo>
                    <a:pt x="65" y="22"/>
                    <a:pt x="82" y="14"/>
                    <a:pt x="93" y="0"/>
                  </a:cubicBezTo>
                  <a:cubicBezTo>
                    <a:pt x="89" y="9"/>
                    <a:pt x="82" y="16"/>
                    <a:pt x="74" y="21"/>
                  </a:cubicBezTo>
                  <a:cubicBezTo>
                    <a:pt x="66" y="26"/>
                    <a:pt x="57" y="29"/>
                    <a:pt x="48" y="33"/>
                  </a:cubicBezTo>
                  <a:cubicBezTo>
                    <a:pt x="32" y="38"/>
                    <a:pt x="16" y="44"/>
                    <a:pt x="0" y="49"/>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7" name="Google Shape;367;p6"/>
            <p:cNvSpPr/>
            <p:nvPr/>
          </p:nvSpPr>
          <p:spPr>
            <a:xfrm>
              <a:off x="10995026" y="7540625"/>
              <a:ext cx="628650" cy="742950"/>
            </a:xfrm>
            <a:custGeom>
              <a:rect b="b" l="l" r="r" t="t"/>
              <a:pathLst>
                <a:path extrusionOk="0" h="39" w="33">
                  <a:moveTo>
                    <a:pt x="20" y="21"/>
                  </a:moveTo>
                  <a:cubicBezTo>
                    <a:pt x="25" y="15"/>
                    <a:pt x="30" y="8"/>
                    <a:pt x="33" y="0"/>
                  </a:cubicBezTo>
                  <a:cubicBezTo>
                    <a:pt x="22" y="13"/>
                    <a:pt x="11" y="26"/>
                    <a:pt x="0" y="39"/>
                  </a:cubicBezTo>
                  <a:cubicBezTo>
                    <a:pt x="9" y="36"/>
                    <a:pt x="15" y="29"/>
                    <a:pt x="20" y="21"/>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8" name="Google Shape;368;p6"/>
            <p:cNvSpPr/>
            <p:nvPr/>
          </p:nvSpPr>
          <p:spPr>
            <a:xfrm>
              <a:off x="11585576" y="7521575"/>
              <a:ext cx="381000" cy="533400"/>
            </a:xfrm>
            <a:custGeom>
              <a:rect b="b" l="l" r="r" t="t"/>
              <a:pathLst>
                <a:path extrusionOk="0" h="28" w="20">
                  <a:moveTo>
                    <a:pt x="13" y="18"/>
                  </a:moveTo>
                  <a:cubicBezTo>
                    <a:pt x="16" y="12"/>
                    <a:pt x="19" y="7"/>
                    <a:pt x="20" y="0"/>
                  </a:cubicBezTo>
                  <a:cubicBezTo>
                    <a:pt x="16" y="11"/>
                    <a:pt x="9" y="20"/>
                    <a:pt x="0" y="27"/>
                  </a:cubicBezTo>
                  <a:cubicBezTo>
                    <a:pt x="3" y="28"/>
                    <a:pt x="6" y="27"/>
                    <a:pt x="8" y="25"/>
                  </a:cubicBezTo>
                  <a:cubicBezTo>
                    <a:pt x="10" y="23"/>
                    <a:pt x="12" y="20"/>
                    <a:pt x="13" y="18"/>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69" name="Google Shape;369;p6"/>
            <p:cNvSpPr/>
            <p:nvPr/>
          </p:nvSpPr>
          <p:spPr>
            <a:xfrm>
              <a:off x="11109326" y="8188325"/>
              <a:ext cx="933450" cy="190500"/>
            </a:xfrm>
            <a:custGeom>
              <a:rect b="b" l="l" r="r" t="t"/>
              <a:pathLst>
                <a:path extrusionOk="0" h="10" w="49">
                  <a:moveTo>
                    <a:pt x="8" y="2"/>
                  </a:moveTo>
                  <a:cubicBezTo>
                    <a:pt x="6" y="1"/>
                    <a:pt x="2" y="0"/>
                    <a:pt x="0" y="2"/>
                  </a:cubicBezTo>
                  <a:cubicBezTo>
                    <a:pt x="8" y="5"/>
                    <a:pt x="16" y="8"/>
                    <a:pt x="25" y="9"/>
                  </a:cubicBezTo>
                  <a:cubicBezTo>
                    <a:pt x="34" y="10"/>
                    <a:pt x="43" y="8"/>
                    <a:pt x="49" y="1"/>
                  </a:cubicBezTo>
                  <a:cubicBezTo>
                    <a:pt x="36" y="7"/>
                    <a:pt x="21" y="7"/>
                    <a:pt x="8" y="2"/>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70" name="Google Shape;370;p6"/>
            <p:cNvSpPr/>
            <p:nvPr/>
          </p:nvSpPr>
          <p:spPr>
            <a:xfrm>
              <a:off x="11623676" y="7997825"/>
              <a:ext cx="647700" cy="152400"/>
            </a:xfrm>
            <a:custGeom>
              <a:rect b="b" l="l" r="r" t="t"/>
              <a:pathLst>
                <a:path extrusionOk="0" h="8" w="34">
                  <a:moveTo>
                    <a:pt x="34" y="0"/>
                  </a:moveTo>
                  <a:cubicBezTo>
                    <a:pt x="23" y="2"/>
                    <a:pt x="11" y="3"/>
                    <a:pt x="0" y="1"/>
                  </a:cubicBezTo>
                  <a:cubicBezTo>
                    <a:pt x="2" y="4"/>
                    <a:pt x="5" y="5"/>
                    <a:pt x="8" y="6"/>
                  </a:cubicBezTo>
                  <a:cubicBezTo>
                    <a:pt x="17" y="8"/>
                    <a:pt x="27" y="6"/>
                    <a:pt x="34"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71" name="Google Shape;371;p6"/>
            <p:cNvSpPr/>
            <p:nvPr/>
          </p:nvSpPr>
          <p:spPr>
            <a:xfrm>
              <a:off x="8840788" y="6989763"/>
              <a:ext cx="2001838" cy="1863725"/>
            </a:xfrm>
            <a:custGeom>
              <a:rect b="b" l="l" r="r" t="t"/>
              <a:pathLst>
                <a:path extrusionOk="0" h="98" w="105">
                  <a:moveTo>
                    <a:pt x="100" y="38"/>
                  </a:moveTo>
                  <a:cubicBezTo>
                    <a:pt x="95" y="27"/>
                    <a:pt x="86" y="17"/>
                    <a:pt x="75" y="11"/>
                  </a:cubicBezTo>
                  <a:cubicBezTo>
                    <a:pt x="64" y="5"/>
                    <a:pt x="51" y="2"/>
                    <a:pt x="38" y="1"/>
                  </a:cubicBezTo>
                  <a:cubicBezTo>
                    <a:pt x="26" y="0"/>
                    <a:pt x="13" y="1"/>
                    <a:pt x="0" y="0"/>
                  </a:cubicBezTo>
                  <a:cubicBezTo>
                    <a:pt x="9" y="9"/>
                    <a:pt x="12" y="21"/>
                    <a:pt x="14" y="34"/>
                  </a:cubicBezTo>
                  <a:cubicBezTo>
                    <a:pt x="16" y="46"/>
                    <a:pt x="16" y="59"/>
                    <a:pt x="20" y="70"/>
                  </a:cubicBezTo>
                  <a:cubicBezTo>
                    <a:pt x="24" y="82"/>
                    <a:pt x="33" y="93"/>
                    <a:pt x="45" y="96"/>
                  </a:cubicBezTo>
                  <a:cubicBezTo>
                    <a:pt x="55" y="98"/>
                    <a:pt x="64" y="95"/>
                    <a:pt x="73" y="91"/>
                  </a:cubicBezTo>
                  <a:cubicBezTo>
                    <a:pt x="80" y="88"/>
                    <a:pt x="86" y="84"/>
                    <a:pt x="92" y="80"/>
                  </a:cubicBezTo>
                  <a:cubicBezTo>
                    <a:pt x="98" y="75"/>
                    <a:pt x="102" y="69"/>
                    <a:pt x="104" y="61"/>
                  </a:cubicBezTo>
                  <a:cubicBezTo>
                    <a:pt x="105" y="54"/>
                    <a:pt x="103" y="46"/>
                    <a:pt x="100" y="38"/>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72" name="Google Shape;372;p6"/>
            <p:cNvSpPr/>
            <p:nvPr/>
          </p:nvSpPr>
          <p:spPr>
            <a:xfrm>
              <a:off x="9526588" y="7408863"/>
              <a:ext cx="1181100" cy="969963"/>
            </a:xfrm>
            <a:custGeom>
              <a:rect b="b" l="l" r="r" t="t"/>
              <a:pathLst>
                <a:path extrusionOk="0" h="51" w="62">
                  <a:moveTo>
                    <a:pt x="62" y="51"/>
                  </a:moveTo>
                  <a:cubicBezTo>
                    <a:pt x="48" y="48"/>
                    <a:pt x="36" y="41"/>
                    <a:pt x="26" y="32"/>
                  </a:cubicBezTo>
                  <a:cubicBezTo>
                    <a:pt x="16" y="22"/>
                    <a:pt x="8" y="11"/>
                    <a:pt x="0" y="0"/>
                  </a:cubicBezTo>
                  <a:cubicBezTo>
                    <a:pt x="14" y="6"/>
                    <a:pt x="21" y="22"/>
                    <a:pt x="32" y="33"/>
                  </a:cubicBezTo>
                  <a:cubicBezTo>
                    <a:pt x="41" y="41"/>
                    <a:pt x="51" y="46"/>
                    <a:pt x="62" y="51"/>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73" name="Google Shape;373;p6"/>
            <p:cNvSpPr/>
            <p:nvPr/>
          </p:nvSpPr>
          <p:spPr>
            <a:xfrm>
              <a:off x="10288588" y="7673975"/>
              <a:ext cx="152400" cy="628650"/>
            </a:xfrm>
            <a:custGeom>
              <a:rect b="b" l="l" r="r" t="t"/>
              <a:pathLst>
                <a:path extrusionOk="0" h="33" w="8">
                  <a:moveTo>
                    <a:pt x="8" y="33"/>
                  </a:moveTo>
                  <a:cubicBezTo>
                    <a:pt x="6" y="22"/>
                    <a:pt x="3" y="11"/>
                    <a:pt x="0" y="0"/>
                  </a:cubicBezTo>
                  <a:cubicBezTo>
                    <a:pt x="0" y="9"/>
                    <a:pt x="1" y="18"/>
                    <a:pt x="4" y="27"/>
                  </a:cubicBezTo>
                  <a:cubicBezTo>
                    <a:pt x="5" y="30"/>
                    <a:pt x="6" y="32"/>
                    <a:pt x="8" y="33"/>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74" name="Google Shape;374;p6"/>
            <p:cNvSpPr/>
            <p:nvPr/>
          </p:nvSpPr>
          <p:spPr>
            <a:xfrm>
              <a:off x="9907588" y="7464425"/>
              <a:ext cx="133350" cy="514350"/>
            </a:xfrm>
            <a:custGeom>
              <a:rect b="b" l="l" r="r" t="t"/>
              <a:pathLst>
                <a:path extrusionOk="0" h="27" w="7">
                  <a:moveTo>
                    <a:pt x="7" y="27"/>
                  </a:moveTo>
                  <a:cubicBezTo>
                    <a:pt x="5" y="18"/>
                    <a:pt x="3" y="9"/>
                    <a:pt x="0" y="0"/>
                  </a:cubicBezTo>
                  <a:cubicBezTo>
                    <a:pt x="0" y="5"/>
                    <a:pt x="0" y="10"/>
                    <a:pt x="1" y="14"/>
                  </a:cubicBezTo>
                  <a:cubicBezTo>
                    <a:pt x="2" y="19"/>
                    <a:pt x="4" y="24"/>
                    <a:pt x="7" y="27"/>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75" name="Google Shape;375;p6"/>
            <p:cNvSpPr/>
            <p:nvPr/>
          </p:nvSpPr>
          <p:spPr>
            <a:xfrm>
              <a:off x="9336088" y="7807325"/>
              <a:ext cx="742950" cy="285750"/>
            </a:xfrm>
            <a:custGeom>
              <a:rect b="b" l="l" r="r" t="t"/>
              <a:pathLst>
                <a:path extrusionOk="0" h="15" w="39">
                  <a:moveTo>
                    <a:pt x="27" y="9"/>
                  </a:moveTo>
                  <a:cubicBezTo>
                    <a:pt x="18" y="9"/>
                    <a:pt x="7" y="5"/>
                    <a:pt x="0" y="0"/>
                  </a:cubicBezTo>
                  <a:cubicBezTo>
                    <a:pt x="10" y="10"/>
                    <a:pt x="25" y="15"/>
                    <a:pt x="39" y="14"/>
                  </a:cubicBezTo>
                  <a:cubicBezTo>
                    <a:pt x="39" y="11"/>
                    <a:pt x="38" y="10"/>
                    <a:pt x="35" y="9"/>
                  </a:cubicBezTo>
                  <a:cubicBezTo>
                    <a:pt x="32" y="9"/>
                    <a:pt x="29" y="9"/>
                    <a:pt x="27" y="9"/>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76" name="Google Shape;376;p6"/>
            <p:cNvSpPr/>
            <p:nvPr/>
          </p:nvSpPr>
          <p:spPr>
            <a:xfrm>
              <a:off x="9545638" y="8131175"/>
              <a:ext cx="933450" cy="304800"/>
            </a:xfrm>
            <a:custGeom>
              <a:rect b="b" l="l" r="r" t="t"/>
              <a:pathLst>
                <a:path extrusionOk="0" h="16" w="49">
                  <a:moveTo>
                    <a:pt x="0" y="0"/>
                  </a:moveTo>
                  <a:cubicBezTo>
                    <a:pt x="5" y="7"/>
                    <a:pt x="13" y="12"/>
                    <a:pt x="22" y="14"/>
                  </a:cubicBezTo>
                  <a:cubicBezTo>
                    <a:pt x="30" y="16"/>
                    <a:pt x="41" y="13"/>
                    <a:pt x="49" y="9"/>
                  </a:cubicBezTo>
                  <a:cubicBezTo>
                    <a:pt x="47" y="8"/>
                    <a:pt x="44" y="7"/>
                    <a:pt x="43" y="5"/>
                  </a:cubicBezTo>
                  <a:cubicBezTo>
                    <a:pt x="36" y="9"/>
                    <a:pt x="28" y="10"/>
                    <a:pt x="21" y="8"/>
                  </a:cubicBezTo>
                  <a:cubicBezTo>
                    <a:pt x="13" y="7"/>
                    <a:pt x="7" y="4"/>
                    <a:pt x="0"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77" name="Google Shape;377;p6"/>
            <p:cNvSpPr/>
            <p:nvPr/>
          </p:nvSpPr>
          <p:spPr>
            <a:xfrm>
              <a:off x="9391506" y="9594706"/>
              <a:ext cx="2782888" cy="1255713"/>
            </a:xfrm>
            <a:custGeom>
              <a:rect b="b" l="l" r="r" t="t"/>
              <a:pathLst>
                <a:path extrusionOk="0" h="66" w="146">
                  <a:moveTo>
                    <a:pt x="146" y="40"/>
                  </a:moveTo>
                  <a:cubicBezTo>
                    <a:pt x="126" y="57"/>
                    <a:pt x="100" y="66"/>
                    <a:pt x="73" y="66"/>
                  </a:cubicBezTo>
                  <a:cubicBezTo>
                    <a:pt x="47" y="66"/>
                    <a:pt x="21" y="57"/>
                    <a:pt x="0" y="41"/>
                  </a:cubicBezTo>
                  <a:cubicBezTo>
                    <a:pt x="9" y="30"/>
                    <a:pt x="18" y="20"/>
                    <a:pt x="30" y="12"/>
                  </a:cubicBezTo>
                  <a:cubicBezTo>
                    <a:pt x="42" y="5"/>
                    <a:pt x="55" y="0"/>
                    <a:pt x="69" y="0"/>
                  </a:cubicBezTo>
                  <a:cubicBezTo>
                    <a:pt x="84" y="0"/>
                    <a:pt x="98" y="5"/>
                    <a:pt x="111" y="13"/>
                  </a:cubicBezTo>
                  <a:cubicBezTo>
                    <a:pt x="124" y="21"/>
                    <a:pt x="135" y="30"/>
                    <a:pt x="146" y="40"/>
                  </a:cubicBezTo>
                  <a:close/>
                </a:path>
              </a:pathLst>
            </a:custGeom>
            <a:solidFill>
              <a:srgbClr val="9CDBBC"/>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grpSp>
          <p:nvGrpSpPr>
            <p:cNvPr id="378" name="Google Shape;378;p6"/>
            <p:cNvGrpSpPr/>
            <p:nvPr/>
          </p:nvGrpSpPr>
          <p:grpSpPr>
            <a:xfrm>
              <a:off x="14681677" y="3811631"/>
              <a:ext cx="6189663" cy="7170737"/>
              <a:chOff x="14846301" y="4800601"/>
              <a:chExt cx="6189663" cy="7170737"/>
            </a:xfrm>
          </p:grpSpPr>
          <p:sp>
            <p:nvSpPr>
              <p:cNvPr id="379" name="Google Shape;379;p6"/>
              <p:cNvSpPr/>
              <p:nvPr/>
            </p:nvSpPr>
            <p:spPr>
              <a:xfrm>
                <a:off x="17478376" y="5868988"/>
                <a:ext cx="534988" cy="4891088"/>
              </a:xfrm>
              <a:custGeom>
                <a:rect b="b" l="l" r="r" t="t"/>
                <a:pathLst>
                  <a:path extrusionOk="0" h="238" w="26">
                    <a:moveTo>
                      <a:pt x="0" y="238"/>
                    </a:moveTo>
                    <a:cubicBezTo>
                      <a:pt x="4" y="238"/>
                      <a:pt x="21" y="238"/>
                      <a:pt x="26" y="238"/>
                    </a:cubicBezTo>
                    <a:cubicBezTo>
                      <a:pt x="20" y="209"/>
                      <a:pt x="17" y="179"/>
                      <a:pt x="16" y="152"/>
                    </a:cubicBezTo>
                    <a:cubicBezTo>
                      <a:pt x="14" y="113"/>
                      <a:pt x="9" y="51"/>
                      <a:pt x="15" y="0"/>
                    </a:cubicBezTo>
                    <a:cubicBezTo>
                      <a:pt x="13" y="10"/>
                      <a:pt x="13" y="10"/>
                      <a:pt x="13" y="10"/>
                    </a:cubicBezTo>
                    <a:cubicBezTo>
                      <a:pt x="3" y="47"/>
                      <a:pt x="3" y="88"/>
                      <a:pt x="2" y="126"/>
                    </a:cubicBezTo>
                    <a:cubicBezTo>
                      <a:pt x="0" y="188"/>
                      <a:pt x="0" y="200"/>
                      <a:pt x="0" y="238"/>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0" name="Google Shape;380;p6"/>
              <p:cNvSpPr/>
              <p:nvPr/>
            </p:nvSpPr>
            <p:spPr>
              <a:xfrm>
                <a:off x="17602201" y="6445251"/>
                <a:ext cx="1460500" cy="1520825"/>
              </a:xfrm>
              <a:custGeom>
                <a:rect b="b" l="l" r="r" t="t"/>
                <a:pathLst>
                  <a:path extrusionOk="0" h="74" w="71">
                    <a:moveTo>
                      <a:pt x="16" y="40"/>
                    </a:moveTo>
                    <a:cubicBezTo>
                      <a:pt x="10" y="45"/>
                      <a:pt x="4" y="50"/>
                      <a:pt x="0" y="57"/>
                    </a:cubicBezTo>
                    <a:cubicBezTo>
                      <a:pt x="1" y="62"/>
                      <a:pt x="1" y="68"/>
                      <a:pt x="1" y="74"/>
                    </a:cubicBezTo>
                    <a:cubicBezTo>
                      <a:pt x="22" y="47"/>
                      <a:pt x="45" y="22"/>
                      <a:pt x="71" y="0"/>
                    </a:cubicBezTo>
                    <a:cubicBezTo>
                      <a:pt x="51" y="11"/>
                      <a:pt x="34" y="26"/>
                      <a:pt x="16" y="40"/>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1" name="Google Shape;381;p6"/>
              <p:cNvSpPr/>
              <p:nvPr/>
            </p:nvSpPr>
            <p:spPr>
              <a:xfrm>
                <a:off x="17664113" y="8129588"/>
                <a:ext cx="1501775" cy="1335088"/>
              </a:xfrm>
              <a:custGeom>
                <a:rect b="b" l="l" r="r" t="t"/>
                <a:pathLst>
                  <a:path extrusionOk="0" h="65" w="73">
                    <a:moveTo>
                      <a:pt x="2" y="65"/>
                    </a:moveTo>
                    <a:cubicBezTo>
                      <a:pt x="0" y="57"/>
                      <a:pt x="3" y="49"/>
                      <a:pt x="7" y="42"/>
                    </a:cubicBezTo>
                    <a:cubicBezTo>
                      <a:pt x="11" y="35"/>
                      <a:pt x="17" y="30"/>
                      <a:pt x="23" y="25"/>
                    </a:cubicBezTo>
                    <a:cubicBezTo>
                      <a:pt x="37" y="12"/>
                      <a:pt x="55" y="2"/>
                      <a:pt x="73" y="0"/>
                    </a:cubicBezTo>
                    <a:cubicBezTo>
                      <a:pt x="45" y="16"/>
                      <a:pt x="20" y="38"/>
                      <a:pt x="2" y="65"/>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2" name="Google Shape;382;p6"/>
              <p:cNvSpPr/>
              <p:nvPr/>
            </p:nvSpPr>
            <p:spPr>
              <a:xfrm>
                <a:off x="16492538" y="8212138"/>
                <a:ext cx="1274763" cy="1130300"/>
              </a:xfrm>
              <a:custGeom>
                <a:rect b="b" l="l" r="r" t="t"/>
                <a:pathLst>
                  <a:path extrusionOk="0" h="55" w="62">
                    <a:moveTo>
                      <a:pt x="58" y="55"/>
                    </a:moveTo>
                    <a:cubicBezTo>
                      <a:pt x="60" y="46"/>
                      <a:pt x="62" y="42"/>
                      <a:pt x="55" y="35"/>
                    </a:cubicBezTo>
                    <a:cubicBezTo>
                      <a:pt x="48" y="29"/>
                      <a:pt x="27" y="10"/>
                      <a:pt x="19" y="6"/>
                    </a:cubicBezTo>
                    <a:cubicBezTo>
                      <a:pt x="10" y="2"/>
                      <a:pt x="8" y="6"/>
                      <a:pt x="0" y="0"/>
                    </a:cubicBezTo>
                    <a:cubicBezTo>
                      <a:pt x="21" y="16"/>
                      <a:pt x="40" y="37"/>
                      <a:pt x="58" y="55"/>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3" name="Google Shape;383;p6"/>
              <p:cNvSpPr/>
              <p:nvPr/>
            </p:nvSpPr>
            <p:spPr>
              <a:xfrm>
                <a:off x="16635413" y="6300788"/>
                <a:ext cx="1008063" cy="1500188"/>
              </a:xfrm>
              <a:custGeom>
                <a:rect b="b" l="l" r="r" t="t"/>
                <a:pathLst>
                  <a:path extrusionOk="0" h="73" w="49">
                    <a:moveTo>
                      <a:pt x="0" y="0"/>
                    </a:moveTo>
                    <a:cubicBezTo>
                      <a:pt x="16" y="23"/>
                      <a:pt x="32" y="48"/>
                      <a:pt x="47" y="73"/>
                    </a:cubicBezTo>
                    <a:cubicBezTo>
                      <a:pt x="49" y="68"/>
                      <a:pt x="49" y="62"/>
                      <a:pt x="48" y="57"/>
                    </a:cubicBezTo>
                    <a:cubicBezTo>
                      <a:pt x="47" y="52"/>
                      <a:pt x="44" y="47"/>
                      <a:pt x="41" y="43"/>
                    </a:cubicBezTo>
                    <a:cubicBezTo>
                      <a:pt x="30" y="26"/>
                      <a:pt x="16" y="11"/>
                      <a:pt x="0" y="0"/>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4" name="Google Shape;384;p6"/>
              <p:cNvSpPr/>
              <p:nvPr/>
            </p:nvSpPr>
            <p:spPr>
              <a:xfrm>
                <a:off x="17726026" y="5110163"/>
                <a:ext cx="1212850" cy="1149350"/>
              </a:xfrm>
              <a:custGeom>
                <a:rect b="b" l="l" r="r" t="t"/>
                <a:pathLst>
                  <a:path extrusionOk="0" h="56" w="59">
                    <a:moveTo>
                      <a:pt x="22" y="20"/>
                    </a:moveTo>
                    <a:cubicBezTo>
                      <a:pt x="33" y="12"/>
                      <a:pt x="47" y="8"/>
                      <a:pt x="58" y="0"/>
                    </a:cubicBezTo>
                    <a:cubicBezTo>
                      <a:pt x="59" y="15"/>
                      <a:pt x="53" y="30"/>
                      <a:pt x="42" y="41"/>
                    </a:cubicBezTo>
                    <a:cubicBezTo>
                      <a:pt x="31" y="51"/>
                      <a:pt x="15" y="56"/>
                      <a:pt x="0" y="55"/>
                    </a:cubicBezTo>
                    <a:cubicBezTo>
                      <a:pt x="2" y="41"/>
                      <a:pt x="10" y="28"/>
                      <a:pt x="22" y="20"/>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5" name="Google Shape;385;p6"/>
              <p:cNvSpPr/>
              <p:nvPr/>
            </p:nvSpPr>
            <p:spPr>
              <a:xfrm>
                <a:off x="17808576" y="5376863"/>
                <a:ext cx="863600" cy="781050"/>
              </a:xfrm>
              <a:custGeom>
                <a:rect b="b" l="l" r="r" t="t"/>
                <a:pathLst>
                  <a:path extrusionOk="0" h="38" w="42">
                    <a:moveTo>
                      <a:pt x="42" y="0"/>
                    </a:moveTo>
                    <a:cubicBezTo>
                      <a:pt x="34" y="17"/>
                      <a:pt x="19" y="32"/>
                      <a:pt x="0" y="38"/>
                    </a:cubicBezTo>
                    <a:cubicBezTo>
                      <a:pt x="16" y="28"/>
                      <a:pt x="30" y="15"/>
                      <a:pt x="42"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6" name="Google Shape;386;p6"/>
              <p:cNvSpPr/>
              <p:nvPr/>
            </p:nvSpPr>
            <p:spPr>
              <a:xfrm>
                <a:off x="18116551" y="5767388"/>
                <a:ext cx="452438" cy="246063"/>
              </a:xfrm>
              <a:custGeom>
                <a:rect b="b" l="l" r="r" t="t"/>
                <a:pathLst>
                  <a:path extrusionOk="0" h="12" w="22">
                    <a:moveTo>
                      <a:pt x="9" y="6"/>
                    </a:moveTo>
                    <a:cubicBezTo>
                      <a:pt x="14" y="5"/>
                      <a:pt x="18" y="3"/>
                      <a:pt x="22" y="0"/>
                    </a:cubicBezTo>
                    <a:cubicBezTo>
                      <a:pt x="18" y="7"/>
                      <a:pt x="9" y="12"/>
                      <a:pt x="0" y="10"/>
                    </a:cubicBezTo>
                    <a:cubicBezTo>
                      <a:pt x="3" y="9"/>
                      <a:pt x="6" y="7"/>
                      <a:pt x="9" y="6"/>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7" name="Google Shape;387;p6"/>
              <p:cNvSpPr/>
              <p:nvPr/>
            </p:nvSpPr>
            <p:spPr>
              <a:xfrm>
                <a:off x="18095913" y="5540376"/>
                <a:ext cx="185738" cy="431800"/>
              </a:xfrm>
              <a:custGeom>
                <a:rect b="b" l="l" r="r" t="t"/>
                <a:pathLst>
                  <a:path extrusionOk="0" h="21" w="9">
                    <a:moveTo>
                      <a:pt x="8" y="0"/>
                    </a:moveTo>
                    <a:cubicBezTo>
                      <a:pt x="6" y="9"/>
                      <a:pt x="3" y="14"/>
                      <a:pt x="0" y="21"/>
                    </a:cubicBezTo>
                    <a:cubicBezTo>
                      <a:pt x="3" y="19"/>
                      <a:pt x="3" y="20"/>
                      <a:pt x="4" y="17"/>
                    </a:cubicBezTo>
                    <a:cubicBezTo>
                      <a:pt x="6" y="13"/>
                      <a:pt x="9" y="7"/>
                      <a:pt x="8"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8" name="Google Shape;388;p6"/>
              <p:cNvSpPr/>
              <p:nvPr/>
            </p:nvSpPr>
            <p:spPr>
              <a:xfrm>
                <a:off x="17005301" y="4800601"/>
                <a:ext cx="987425" cy="1397000"/>
              </a:xfrm>
              <a:custGeom>
                <a:rect b="b" l="l" r="r" t="t"/>
                <a:pathLst>
                  <a:path extrusionOk="0" h="68" w="48">
                    <a:moveTo>
                      <a:pt x="35" y="68"/>
                    </a:moveTo>
                    <a:cubicBezTo>
                      <a:pt x="35" y="68"/>
                      <a:pt x="48" y="38"/>
                      <a:pt x="35" y="19"/>
                    </a:cubicBezTo>
                    <a:cubicBezTo>
                      <a:pt x="27" y="7"/>
                      <a:pt x="13" y="1"/>
                      <a:pt x="0" y="0"/>
                    </a:cubicBezTo>
                    <a:cubicBezTo>
                      <a:pt x="1" y="9"/>
                      <a:pt x="3" y="18"/>
                      <a:pt x="4" y="28"/>
                    </a:cubicBezTo>
                    <a:cubicBezTo>
                      <a:pt x="5" y="34"/>
                      <a:pt x="6" y="40"/>
                      <a:pt x="8" y="46"/>
                    </a:cubicBezTo>
                    <a:cubicBezTo>
                      <a:pt x="14" y="61"/>
                      <a:pt x="35" y="68"/>
                      <a:pt x="35" y="68"/>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89" name="Google Shape;389;p6"/>
              <p:cNvSpPr/>
              <p:nvPr/>
            </p:nvSpPr>
            <p:spPr>
              <a:xfrm>
                <a:off x="17273588" y="5089526"/>
                <a:ext cx="431800" cy="923925"/>
              </a:xfrm>
              <a:custGeom>
                <a:rect b="b" l="l" r="r" t="t"/>
                <a:pathLst>
                  <a:path extrusionOk="0" h="45" w="21">
                    <a:moveTo>
                      <a:pt x="0" y="0"/>
                    </a:moveTo>
                    <a:cubicBezTo>
                      <a:pt x="8" y="14"/>
                      <a:pt x="15" y="30"/>
                      <a:pt x="19" y="45"/>
                    </a:cubicBezTo>
                    <a:cubicBezTo>
                      <a:pt x="21" y="34"/>
                      <a:pt x="14" y="23"/>
                      <a:pt x="9" y="13"/>
                    </a:cubicBezTo>
                    <a:cubicBezTo>
                      <a:pt x="6" y="6"/>
                      <a:pt x="0" y="0"/>
                      <a:pt x="0"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0" name="Google Shape;390;p6"/>
              <p:cNvSpPr/>
              <p:nvPr/>
            </p:nvSpPr>
            <p:spPr>
              <a:xfrm>
                <a:off x="17602201" y="5273676"/>
                <a:ext cx="82550" cy="555625"/>
              </a:xfrm>
              <a:custGeom>
                <a:rect b="b" l="l" r="r" t="t"/>
                <a:pathLst>
                  <a:path extrusionOk="0" h="27" w="4">
                    <a:moveTo>
                      <a:pt x="2" y="0"/>
                    </a:moveTo>
                    <a:cubicBezTo>
                      <a:pt x="4" y="6"/>
                      <a:pt x="4" y="19"/>
                      <a:pt x="2" y="25"/>
                    </a:cubicBezTo>
                    <a:cubicBezTo>
                      <a:pt x="1" y="27"/>
                      <a:pt x="0" y="24"/>
                      <a:pt x="0" y="24"/>
                    </a:cubicBezTo>
                    <a:cubicBezTo>
                      <a:pt x="2" y="16"/>
                      <a:pt x="2" y="8"/>
                      <a:pt x="2"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1" name="Google Shape;391;p6"/>
              <p:cNvSpPr/>
              <p:nvPr/>
            </p:nvSpPr>
            <p:spPr>
              <a:xfrm>
                <a:off x="17211676" y="5438776"/>
                <a:ext cx="411163" cy="369888"/>
              </a:xfrm>
              <a:custGeom>
                <a:rect b="b" l="l" r="r" t="t"/>
                <a:pathLst>
                  <a:path extrusionOk="0" h="18" w="20">
                    <a:moveTo>
                      <a:pt x="20" y="15"/>
                    </a:moveTo>
                    <a:cubicBezTo>
                      <a:pt x="13" y="10"/>
                      <a:pt x="7" y="6"/>
                      <a:pt x="0" y="0"/>
                    </a:cubicBezTo>
                    <a:cubicBezTo>
                      <a:pt x="2" y="5"/>
                      <a:pt x="13" y="14"/>
                      <a:pt x="20" y="18"/>
                    </a:cubicBezTo>
                    <a:lnTo>
                      <a:pt x="20" y="15"/>
                    </a:ln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2" name="Google Shape;392;p6"/>
              <p:cNvSpPr/>
              <p:nvPr/>
            </p:nvSpPr>
            <p:spPr>
              <a:xfrm>
                <a:off x="18034001" y="5643563"/>
                <a:ext cx="1912938" cy="1663700"/>
              </a:xfrm>
              <a:custGeom>
                <a:rect b="b" l="l" r="r" t="t"/>
                <a:pathLst>
                  <a:path extrusionOk="0" h="81" w="93">
                    <a:moveTo>
                      <a:pt x="26" y="80"/>
                    </a:moveTo>
                    <a:cubicBezTo>
                      <a:pt x="45" y="81"/>
                      <a:pt x="63" y="69"/>
                      <a:pt x="73" y="54"/>
                    </a:cubicBezTo>
                    <a:cubicBezTo>
                      <a:pt x="84" y="38"/>
                      <a:pt x="89" y="20"/>
                      <a:pt x="93" y="2"/>
                    </a:cubicBezTo>
                    <a:cubicBezTo>
                      <a:pt x="75" y="1"/>
                      <a:pt x="56" y="0"/>
                      <a:pt x="40" y="9"/>
                    </a:cubicBezTo>
                    <a:cubicBezTo>
                      <a:pt x="28" y="16"/>
                      <a:pt x="19" y="27"/>
                      <a:pt x="13" y="40"/>
                    </a:cubicBezTo>
                    <a:cubicBezTo>
                      <a:pt x="7" y="53"/>
                      <a:pt x="3" y="67"/>
                      <a:pt x="0" y="81"/>
                    </a:cubicBezTo>
                    <a:cubicBezTo>
                      <a:pt x="8" y="76"/>
                      <a:pt x="17" y="79"/>
                      <a:pt x="26" y="80"/>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3" name="Google Shape;393;p6"/>
              <p:cNvSpPr/>
              <p:nvPr/>
            </p:nvSpPr>
            <p:spPr>
              <a:xfrm>
                <a:off x="18918238" y="6342063"/>
                <a:ext cx="638175" cy="287338"/>
              </a:xfrm>
              <a:custGeom>
                <a:rect b="b" l="l" r="r" t="t"/>
                <a:pathLst>
                  <a:path extrusionOk="0" h="14" w="31">
                    <a:moveTo>
                      <a:pt x="1" y="11"/>
                    </a:moveTo>
                    <a:cubicBezTo>
                      <a:pt x="1" y="12"/>
                      <a:pt x="1" y="13"/>
                      <a:pt x="0" y="14"/>
                    </a:cubicBezTo>
                    <a:cubicBezTo>
                      <a:pt x="13" y="14"/>
                      <a:pt x="23" y="10"/>
                      <a:pt x="31" y="0"/>
                    </a:cubicBezTo>
                    <a:cubicBezTo>
                      <a:pt x="21" y="7"/>
                      <a:pt x="12" y="9"/>
                      <a:pt x="1" y="11"/>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4" name="Google Shape;394;p6"/>
              <p:cNvSpPr/>
              <p:nvPr/>
            </p:nvSpPr>
            <p:spPr>
              <a:xfrm>
                <a:off x="18424526" y="6856413"/>
                <a:ext cx="842963" cy="163513"/>
              </a:xfrm>
              <a:custGeom>
                <a:rect b="b" l="l" r="r" t="t"/>
                <a:pathLst>
                  <a:path extrusionOk="0" h="8" w="41">
                    <a:moveTo>
                      <a:pt x="18" y="7"/>
                    </a:moveTo>
                    <a:cubicBezTo>
                      <a:pt x="14" y="7"/>
                      <a:pt x="0" y="6"/>
                      <a:pt x="0" y="6"/>
                    </a:cubicBezTo>
                    <a:cubicBezTo>
                      <a:pt x="3" y="3"/>
                      <a:pt x="17" y="2"/>
                      <a:pt x="25" y="3"/>
                    </a:cubicBezTo>
                    <a:cubicBezTo>
                      <a:pt x="30" y="3"/>
                      <a:pt x="37" y="2"/>
                      <a:pt x="41" y="0"/>
                    </a:cubicBezTo>
                    <a:cubicBezTo>
                      <a:pt x="37" y="5"/>
                      <a:pt x="30" y="8"/>
                      <a:pt x="18" y="7"/>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5" name="Google Shape;395;p6"/>
              <p:cNvSpPr/>
              <p:nvPr/>
            </p:nvSpPr>
            <p:spPr>
              <a:xfrm>
                <a:off x="18424526" y="6300788"/>
                <a:ext cx="247650" cy="719138"/>
              </a:xfrm>
              <a:custGeom>
                <a:rect b="b" l="l" r="r" t="t"/>
                <a:pathLst>
                  <a:path extrusionOk="0" h="35" w="12">
                    <a:moveTo>
                      <a:pt x="0" y="35"/>
                    </a:moveTo>
                    <a:cubicBezTo>
                      <a:pt x="6" y="32"/>
                      <a:pt x="9" y="26"/>
                      <a:pt x="11" y="19"/>
                    </a:cubicBezTo>
                    <a:cubicBezTo>
                      <a:pt x="12" y="13"/>
                      <a:pt x="12" y="6"/>
                      <a:pt x="12" y="0"/>
                    </a:cubicBezTo>
                    <a:cubicBezTo>
                      <a:pt x="10" y="12"/>
                      <a:pt x="6" y="24"/>
                      <a:pt x="0" y="35"/>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6" name="Google Shape;396;p6"/>
              <p:cNvSpPr/>
              <p:nvPr/>
            </p:nvSpPr>
            <p:spPr>
              <a:xfrm>
                <a:off x="18794413" y="6013451"/>
                <a:ext cx="206375" cy="719138"/>
              </a:xfrm>
              <a:custGeom>
                <a:rect b="b" l="l" r="r" t="t"/>
                <a:pathLst>
                  <a:path extrusionOk="0" h="35" w="10">
                    <a:moveTo>
                      <a:pt x="4" y="24"/>
                    </a:moveTo>
                    <a:cubicBezTo>
                      <a:pt x="4" y="27"/>
                      <a:pt x="2" y="33"/>
                      <a:pt x="0" y="35"/>
                    </a:cubicBezTo>
                    <a:cubicBezTo>
                      <a:pt x="5" y="33"/>
                      <a:pt x="8" y="28"/>
                      <a:pt x="9" y="21"/>
                    </a:cubicBezTo>
                    <a:cubicBezTo>
                      <a:pt x="10" y="15"/>
                      <a:pt x="10" y="9"/>
                      <a:pt x="10" y="0"/>
                    </a:cubicBezTo>
                    <a:cubicBezTo>
                      <a:pt x="8" y="9"/>
                      <a:pt x="7" y="15"/>
                      <a:pt x="4" y="24"/>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7" name="Google Shape;397;p6"/>
              <p:cNvSpPr/>
              <p:nvPr/>
            </p:nvSpPr>
            <p:spPr>
              <a:xfrm>
                <a:off x="15587663" y="5129213"/>
                <a:ext cx="1706563" cy="1911350"/>
              </a:xfrm>
              <a:custGeom>
                <a:rect b="b" l="l" r="r" t="t"/>
                <a:pathLst>
                  <a:path extrusionOk="0" h="93" w="83">
                    <a:moveTo>
                      <a:pt x="34" y="87"/>
                    </a:moveTo>
                    <a:cubicBezTo>
                      <a:pt x="47" y="93"/>
                      <a:pt x="62" y="92"/>
                      <a:pt x="76" y="91"/>
                    </a:cubicBezTo>
                    <a:cubicBezTo>
                      <a:pt x="79" y="74"/>
                      <a:pt x="83" y="55"/>
                      <a:pt x="75" y="39"/>
                    </a:cubicBezTo>
                    <a:cubicBezTo>
                      <a:pt x="69" y="26"/>
                      <a:pt x="56" y="17"/>
                      <a:pt x="43" y="11"/>
                    </a:cubicBezTo>
                    <a:cubicBezTo>
                      <a:pt x="30" y="6"/>
                      <a:pt x="15" y="4"/>
                      <a:pt x="1" y="0"/>
                    </a:cubicBezTo>
                    <a:cubicBezTo>
                      <a:pt x="1" y="17"/>
                      <a:pt x="0" y="33"/>
                      <a:pt x="5" y="49"/>
                    </a:cubicBezTo>
                    <a:cubicBezTo>
                      <a:pt x="9" y="65"/>
                      <a:pt x="19" y="80"/>
                      <a:pt x="34" y="87"/>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8" name="Google Shape;398;p6"/>
              <p:cNvSpPr/>
              <p:nvPr/>
            </p:nvSpPr>
            <p:spPr>
              <a:xfrm>
                <a:off x="16821151" y="5910263"/>
                <a:ext cx="123825" cy="719138"/>
              </a:xfrm>
              <a:custGeom>
                <a:rect b="b" l="l" r="r" t="t"/>
                <a:pathLst>
                  <a:path extrusionOk="0" h="35" w="6">
                    <a:moveTo>
                      <a:pt x="0" y="29"/>
                    </a:moveTo>
                    <a:cubicBezTo>
                      <a:pt x="0" y="31"/>
                      <a:pt x="0" y="34"/>
                      <a:pt x="2" y="35"/>
                    </a:cubicBezTo>
                    <a:cubicBezTo>
                      <a:pt x="5" y="24"/>
                      <a:pt x="6" y="12"/>
                      <a:pt x="3" y="0"/>
                    </a:cubicBezTo>
                    <a:cubicBezTo>
                      <a:pt x="2" y="10"/>
                      <a:pt x="1" y="19"/>
                      <a:pt x="0" y="29"/>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399" name="Google Shape;399;p6"/>
              <p:cNvSpPr/>
              <p:nvPr/>
            </p:nvSpPr>
            <p:spPr>
              <a:xfrm>
                <a:off x="16040101" y="6486526"/>
                <a:ext cx="863600" cy="184150"/>
              </a:xfrm>
              <a:custGeom>
                <a:rect b="b" l="l" r="r" t="t"/>
                <a:pathLst>
                  <a:path extrusionOk="0" h="9" w="42">
                    <a:moveTo>
                      <a:pt x="36" y="4"/>
                    </a:moveTo>
                    <a:cubicBezTo>
                      <a:pt x="24" y="5"/>
                      <a:pt x="11" y="4"/>
                      <a:pt x="0" y="0"/>
                    </a:cubicBezTo>
                    <a:cubicBezTo>
                      <a:pt x="4" y="5"/>
                      <a:pt x="11" y="7"/>
                      <a:pt x="15" y="8"/>
                    </a:cubicBezTo>
                    <a:cubicBezTo>
                      <a:pt x="19" y="9"/>
                      <a:pt x="35" y="9"/>
                      <a:pt x="42" y="9"/>
                    </a:cubicBezTo>
                    <a:cubicBezTo>
                      <a:pt x="42" y="9"/>
                      <a:pt x="42" y="8"/>
                      <a:pt x="42" y="8"/>
                    </a:cubicBezTo>
                    <a:cubicBezTo>
                      <a:pt x="40" y="7"/>
                      <a:pt x="37" y="5"/>
                      <a:pt x="36" y="4"/>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0" name="Google Shape;400;p6"/>
              <p:cNvSpPr/>
              <p:nvPr/>
            </p:nvSpPr>
            <p:spPr>
              <a:xfrm>
                <a:off x="15936913" y="6197601"/>
                <a:ext cx="719138" cy="206375"/>
              </a:xfrm>
              <a:custGeom>
                <a:rect b="b" l="l" r="r" t="t"/>
                <a:pathLst>
                  <a:path extrusionOk="0" h="10" w="35">
                    <a:moveTo>
                      <a:pt x="32" y="5"/>
                    </a:moveTo>
                    <a:cubicBezTo>
                      <a:pt x="21" y="5"/>
                      <a:pt x="10" y="3"/>
                      <a:pt x="0" y="0"/>
                    </a:cubicBezTo>
                    <a:cubicBezTo>
                      <a:pt x="4" y="4"/>
                      <a:pt x="11" y="7"/>
                      <a:pt x="15" y="8"/>
                    </a:cubicBezTo>
                    <a:cubicBezTo>
                      <a:pt x="18" y="9"/>
                      <a:pt x="28" y="9"/>
                      <a:pt x="35" y="10"/>
                    </a:cubicBezTo>
                    <a:cubicBezTo>
                      <a:pt x="34" y="8"/>
                      <a:pt x="33" y="6"/>
                      <a:pt x="32" y="5"/>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1" name="Google Shape;401;p6"/>
              <p:cNvSpPr/>
              <p:nvPr/>
            </p:nvSpPr>
            <p:spPr>
              <a:xfrm>
                <a:off x="15998826" y="5519738"/>
                <a:ext cx="1047750" cy="1316038"/>
              </a:xfrm>
              <a:custGeom>
                <a:rect b="b" l="l" r="r" t="t"/>
                <a:pathLst>
                  <a:path extrusionOk="0" h="64" w="51">
                    <a:moveTo>
                      <a:pt x="51" y="64"/>
                    </a:moveTo>
                    <a:cubicBezTo>
                      <a:pt x="41" y="49"/>
                      <a:pt x="14" y="14"/>
                      <a:pt x="0" y="0"/>
                    </a:cubicBezTo>
                    <a:cubicBezTo>
                      <a:pt x="8" y="18"/>
                      <a:pt x="34" y="51"/>
                      <a:pt x="51" y="64"/>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2" name="Google Shape;402;p6"/>
              <p:cNvSpPr/>
              <p:nvPr/>
            </p:nvSpPr>
            <p:spPr>
              <a:xfrm>
                <a:off x="16552863" y="5705476"/>
                <a:ext cx="123825" cy="698500"/>
              </a:xfrm>
              <a:custGeom>
                <a:rect b="b" l="l" r="r" t="t"/>
                <a:pathLst>
                  <a:path extrusionOk="0" h="34" w="6">
                    <a:moveTo>
                      <a:pt x="3" y="0"/>
                    </a:moveTo>
                    <a:cubicBezTo>
                      <a:pt x="0" y="5"/>
                      <a:pt x="1" y="16"/>
                      <a:pt x="1" y="22"/>
                    </a:cubicBezTo>
                    <a:cubicBezTo>
                      <a:pt x="1" y="30"/>
                      <a:pt x="4" y="33"/>
                      <a:pt x="6" y="34"/>
                    </a:cubicBezTo>
                    <a:cubicBezTo>
                      <a:pt x="5" y="23"/>
                      <a:pt x="4" y="11"/>
                      <a:pt x="3"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3" name="Google Shape;403;p6"/>
              <p:cNvSpPr/>
              <p:nvPr/>
            </p:nvSpPr>
            <p:spPr>
              <a:xfrm>
                <a:off x="16368713" y="5478463"/>
                <a:ext cx="82550" cy="617538"/>
              </a:xfrm>
              <a:custGeom>
                <a:rect b="b" l="l" r="r" t="t"/>
                <a:pathLst>
                  <a:path extrusionOk="0" h="30" w="4">
                    <a:moveTo>
                      <a:pt x="4" y="30"/>
                    </a:moveTo>
                    <a:cubicBezTo>
                      <a:pt x="3" y="20"/>
                      <a:pt x="2" y="10"/>
                      <a:pt x="1" y="0"/>
                    </a:cubicBezTo>
                    <a:cubicBezTo>
                      <a:pt x="0" y="6"/>
                      <a:pt x="0" y="12"/>
                      <a:pt x="0" y="18"/>
                    </a:cubicBezTo>
                    <a:cubicBezTo>
                      <a:pt x="0" y="21"/>
                      <a:pt x="0" y="25"/>
                      <a:pt x="1" y="28"/>
                    </a:cubicBezTo>
                    <a:cubicBezTo>
                      <a:pt x="3" y="28"/>
                      <a:pt x="3" y="29"/>
                      <a:pt x="4" y="3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4" name="Google Shape;404;p6"/>
              <p:cNvSpPr/>
              <p:nvPr/>
            </p:nvSpPr>
            <p:spPr>
              <a:xfrm>
                <a:off x="15833726" y="5868988"/>
                <a:ext cx="658813" cy="288925"/>
              </a:xfrm>
              <a:custGeom>
                <a:rect b="b" l="l" r="r" t="t"/>
                <a:pathLst>
                  <a:path extrusionOk="0" h="14" w="32">
                    <a:moveTo>
                      <a:pt x="30" y="11"/>
                    </a:moveTo>
                    <a:cubicBezTo>
                      <a:pt x="30" y="11"/>
                      <a:pt x="30" y="11"/>
                      <a:pt x="29" y="11"/>
                    </a:cubicBezTo>
                    <a:cubicBezTo>
                      <a:pt x="30" y="11"/>
                      <a:pt x="30" y="11"/>
                      <a:pt x="30" y="12"/>
                    </a:cubicBezTo>
                    <a:cubicBezTo>
                      <a:pt x="30" y="11"/>
                      <a:pt x="29" y="11"/>
                      <a:pt x="29" y="11"/>
                    </a:cubicBezTo>
                    <a:cubicBezTo>
                      <a:pt x="29" y="10"/>
                      <a:pt x="29" y="10"/>
                      <a:pt x="29" y="10"/>
                    </a:cubicBezTo>
                    <a:cubicBezTo>
                      <a:pt x="19" y="6"/>
                      <a:pt x="10" y="3"/>
                      <a:pt x="0" y="0"/>
                    </a:cubicBezTo>
                    <a:cubicBezTo>
                      <a:pt x="9" y="8"/>
                      <a:pt x="20" y="13"/>
                      <a:pt x="32" y="14"/>
                    </a:cubicBezTo>
                    <a:cubicBezTo>
                      <a:pt x="31" y="13"/>
                      <a:pt x="30" y="12"/>
                      <a:pt x="30" y="11"/>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5" name="Google Shape;405;p6"/>
              <p:cNvSpPr/>
              <p:nvPr/>
            </p:nvSpPr>
            <p:spPr>
              <a:xfrm>
                <a:off x="18548351" y="7185026"/>
                <a:ext cx="2487613" cy="1704975"/>
              </a:xfrm>
              <a:custGeom>
                <a:rect b="b" l="l" r="r" t="t"/>
                <a:pathLst>
                  <a:path extrusionOk="0" h="83" w="121">
                    <a:moveTo>
                      <a:pt x="77" y="1"/>
                    </a:moveTo>
                    <a:cubicBezTo>
                      <a:pt x="92" y="2"/>
                      <a:pt x="107" y="7"/>
                      <a:pt x="121" y="1"/>
                    </a:cubicBezTo>
                    <a:cubicBezTo>
                      <a:pt x="105" y="21"/>
                      <a:pt x="104" y="51"/>
                      <a:pt x="85" y="69"/>
                    </a:cubicBezTo>
                    <a:cubicBezTo>
                      <a:pt x="73" y="79"/>
                      <a:pt x="57" y="83"/>
                      <a:pt x="41" y="81"/>
                    </a:cubicBezTo>
                    <a:cubicBezTo>
                      <a:pt x="26" y="79"/>
                      <a:pt x="12" y="71"/>
                      <a:pt x="0" y="60"/>
                    </a:cubicBezTo>
                    <a:cubicBezTo>
                      <a:pt x="4" y="43"/>
                      <a:pt x="14" y="27"/>
                      <a:pt x="28" y="16"/>
                    </a:cubicBezTo>
                    <a:cubicBezTo>
                      <a:pt x="42" y="6"/>
                      <a:pt x="60" y="0"/>
                      <a:pt x="77" y="1"/>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6" name="Google Shape;406;p6"/>
              <p:cNvSpPr/>
              <p:nvPr/>
            </p:nvSpPr>
            <p:spPr>
              <a:xfrm>
                <a:off x="18713451" y="7431088"/>
                <a:ext cx="1870075" cy="965200"/>
              </a:xfrm>
              <a:custGeom>
                <a:rect b="b" l="l" r="r" t="t"/>
                <a:pathLst>
                  <a:path extrusionOk="0" h="47" w="91">
                    <a:moveTo>
                      <a:pt x="91" y="0"/>
                    </a:moveTo>
                    <a:cubicBezTo>
                      <a:pt x="77" y="18"/>
                      <a:pt x="45" y="36"/>
                      <a:pt x="21" y="44"/>
                    </a:cubicBezTo>
                    <a:cubicBezTo>
                      <a:pt x="14" y="47"/>
                      <a:pt x="7" y="47"/>
                      <a:pt x="0" y="45"/>
                    </a:cubicBezTo>
                    <a:cubicBezTo>
                      <a:pt x="0" y="45"/>
                      <a:pt x="0" y="45"/>
                      <a:pt x="0" y="45"/>
                    </a:cubicBezTo>
                    <a:cubicBezTo>
                      <a:pt x="31" y="39"/>
                      <a:pt x="65" y="18"/>
                      <a:pt x="91"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7" name="Google Shape;407;p6"/>
              <p:cNvSpPr/>
              <p:nvPr/>
            </p:nvSpPr>
            <p:spPr>
              <a:xfrm>
                <a:off x="18219738" y="5889626"/>
                <a:ext cx="1336675" cy="1233488"/>
              </a:xfrm>
              <a:custGeom>
                <a:rect b="b" l="l" r="r" t="t"/>
                <a:pathLst>
                  <a:path extrusionOk="0" h="60" w="65">
                    <a:moveTo>
                      <a:pt x="65" y="0"/>
                    </a:moveTo>
                    <a:cubicBezTo>
                      <a:pt x="57" y="18"/>
                      <a:pt x="35" y="41"/>
                      <a:pt x="16" y="54"/>
                    </a:cubicBezTo>
                    <a:cubicBezTo>
                      <a:pt x="11" y="57"/>
                      <a:pt x="6" y="59"/>
                      <a:pt x="0" y="60"/>
                    </a:cubicBezTo>
                    <a:cubicBezTo>
                      <a:pt x="0" y="60"/>
                      <a:pt x="0" y="60"/>
                      <a:pt x="0" y="60"/>
                    </a:cubicBezTo>
                    <a:cubicBezTo>
                      <a:pt x="24" y="47"/>
                      <a:pt x="47" y="21"/>
                      <a:pt x="65"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8" name="Google Shape;408;p6"/>
              <p:cNvSpPr/>
              <p:nvPr/>
            </p:nvSpPr>
            <p:spPr>
              <a:xfrm>
                <a:off x="19618326" y="7493001"/>
                <a:ext cx="369888" cy="554038"/>
              </a:xfrm>
              <a:custGeom>
                <a:rect b="b" l="l" r="r" t="t"/>
                <a:pathLst>
                  <a:path extrusionOk="0" h="27" w="18">
                    <a:moveTo>
                      <a:pt x="0" y="27"/>
                    </a:moveTo>
                    <a:cubicBezTo>
                      <a:pt x="7" y="18"/>
                      <a:pt x="13" y="9"/>
                      <a:pt x="17" y="0"/>
                    </a:cubicBezTo>
                    <a:cubicBezTo>
                      <a:pt x="18" y="6"/>
                      <a:pt x="15" y="13"/>
                      <a:pt x="12" y="18"/>
                    </a:cubicBezTo>
                    <a:cubicBezTo>
                      <a:pt x="9" y="23"/>
                      <a:pt x="6" y="26"/>
                      <a:pt x="0" y="27"/>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09" name="Google Shape;409;p6"/>
              <p:cNvSpPr/>
              <p:nvPr/>
            </p:nvSpPr>
            <p:spPr>
              <a:xfrm>
                <a:off x="19021426" y="7697788"/>
                <a:ext cx="307975" cy="617538"/>
              </a:xfrm>
              <a:custGeom>
                <a:rect b="b" l="l" r="r" t="t"/>
                <a:pathLst>
                  <a:path extrusionOk="0" h="30" w="15">
                    <a:moveTo>
                      <a:pt x="0" y="30"/>
                    </a:moveTo>
                    <a:cubicBezTo>
                      <a:pt x="6" y="29"/>
                      <a:pt x="10" y="24"/>
                      <a:pt x="12" y="18"/>
                    </a:cubicBezTo>
                    <a:cubicBezTo>
                      <a:pt x="13" y="12"/>
                      <a:pt x="15" y="7"/>
                      <a:pt x="14" y="0"/>
                    </a:cubicBezTo>
                    <a:cubicBezTo>
                      <a:pt x="12" y="11"/>
                      <a:pt x="7" y="21"/>
                      <a:pt x="0" y="3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0" name="Google Shape;410;p6"/>
              <p:cNvSpPr/>
              <p:nvPr/>
            </p:nvSpPr>
            <p:spPr>
              <a:xfrm>
                <a:off x="19411951" y="7472363"/>
                <a:ext cx="227013" cy="698500"/>
              </a:xfrm>
              <a:custGeom>
                <a:rect b="b" l="l" r="r" t="t"/>
                <a:pathLst>
                  <a:path extrusionOk="0" h="34" w="11">
                    <a:moveTo>
                      <a:pt x="0" y="34"/>
                    </a:moveTo>
                    <a:cubicBezTo>
                      <a:pt x="6" y="32"/>
                      <a:pt x="9" y="25"/>
                      <a:pt x="10" y="19"/>
                    </a:cubicBezTo>
                    <a:cubicBezTo>
                      <a:pt x="10" y="13"/>
                      <a:pt x="11" y="8"/>
                      <a:pt x="9" y="0"/>
                    </a:cubicBezTo>
                    <a:cubicBezTo>
                      <a:pt x="8" y="12"/>
                      <a:pt x="5" y="24"/>
                      <a:pt x="0" y="34"/>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1" name="Google Shape;411;p6"/>
              <p:cNvSpPr/>
              <p:nvPr/>
            </p:nvSpPr>
            <p:spPr>
              <a:xfrm>
                <a:off x="19740563" y="7924801"/>
                <a:ext cx="741363" cy="122238"/>
              </a:xfrm>
              <a:custGeom>
                <a:rect b="b" l="l" r="r" t="t"/>
                <a:pathLst>
                  <a:path extrusionOk="0" h="6" w="36">
                    <a:moveTo>
                      <a:pt x="36" y="0"/>
                    </a:moveTo>
                    <a:cubicBezTo>
                      <a:pt x="23" y="2"/>
                      <a:pt x="15" y="0"/>
                      <a:pt x="6" y="2"/>
                    </a:cubicBezTo>
                    <a:cubicBezTo>
                      <a:pt x="5" y="3"/>
                      <a:pt x="4" y="3"/>
                      <a:pt x="3" y="4"/>
                    </a:cubicBezTo>
                    <a:cubicBezTo>
                      <a:pt x="2" y="4"/>
                      <a:pt x="0" y="6"/>
                      <a:pt x="1" y="6"/>
                    </a:cubicBezTo>
                    <a:cubicBezTo>
                      <a:pt x="12" y="6"/>
                      <a:pt x="25" y="6"/>
                      <a:pt x="36"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2" name="Google Shape;412;p6"/>
              <p:cNvSpPr/>
              <p:nvPr/>
            </p:nvSpPr>
            <p:spPr>
              <a:xfrm>
                <a:off x="19411951" y="8108951"/>
                <a:ext cx="781050" cy="266700"/>
              </a:xfrm>
              <a:custGeom>
                <a:rect b="b" l="l" r="r" t="t"/>
                <a:pathLst>
                  <a:path extrusionOk="0" h="13" w="38">
                    <a:moveTo>
                      <a:pt x="2" y="0"/>
                    </a:moveTo>
                    <a:cubicBezTo>
                      <a:pt x="1" y="1"/>
                      <a:pt x="1" y="2"/>
                      <a:pt x="0" y="3"/>
                    </a:cubicBezTo>
                    <a:cubicBezTo>
                      <a:pt x="12" y="9"/>
                      <a:pt x="21" y="13"/>
                      <a:pt x="38" y="12"/>
                    </a:cubicBezTo>
                    <a:cubicBezTo>
                      <a:pt x="25" y="8"/>
                      <a:pt x="14" y="6"/>
                      <a:pt x="2"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3" name="Google Shape;413;p6"/>
              <p:cNvSpPr/>
              <p:nvPr/>
            </p:nvSpPr>
            <p:spPr>
              <a:xfrm>
                <a:off x="19062701" y="8294688"/>
                <a:ext cx="781050" cy="328613"/>
              </a:xfrm>
              <a:custGeom>
                <a:rect b="b" l="l" r="r" t="t"/>
                <a:pathLst>
                  <a:path extrusionOk="0" h="16" w="38">
                    <a:moveTo>
                      <a:pt x="3" y="0"/>
                    </a:moveTo>
                    <a:cubicBezTo>
                      <a:pt x="2" y="0"/>
                      <a:pt x="1" y="0"/>
                      <a:pt x="1" y="1"/>
                    </a:cubicBezTo>
                    <a:cubicBezTo>
                      <a:pt x="0" y="1"/>
                      <a:pt x="1" y="2"/>
                      <a:pt x="1" y="3"/>
                    </a:cubicBezTo>
                    <a:cubicBezTo>
                      <a:pt x="11" y="12"/>
                      <a:pt x="25" y="16"/>
                      <a:pt x="38" y="16"/>
                    </a:cubicBezTo>
                    <a:cubicBezTo>
                      <a:pt x="33" y="14"/>
                      <a:pt x="26" y="12"/>
                      <a:pt x="20" y="8"/>
                    </a:cubicBezTo>
                    <a:cubicBezTo>
                      <a:pt x="15" y="5"/>
                      <a:pt x="9" y="1"/>
                      <a:pt x="3"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4" name="Google Shape;414;p6"/>
              <p:cNvSpPr/>
              <p:nvPr/>
            </p:nvSpPr>
            <p:spPr>
              <a:xfrm>
                <a:off x="14846301" y="6877051"/>
                <a:ext cx="2159000" cy="1766888"/>
              </a:xfrm>
              <a:custGeom>
                <a:rect b="b" l="l" r="r" t="t"/>
                <a:pathLst>
                  <a:path extrusionOk="0" h="86" w="105">
                    <a:moveTo>
                      <a:pt x="31" y="73"/>
                    </a:moveTo>
                    <a:cubicBezTo>
                      <a:pt x="42" y="80"/>
                      <a:pt x="54" y="84"/>
                      <a:pt x="67" y="85"/>
                    </a:cubicBezTo>
                    <a:cubicBezTo>
                      <a:pt x="80" y="86"/>
                      <a:pt x="93" y="84"/>
                      <a:pt x="105" y="82"/>
                    </a:cubicBezTo>
                    <a:cubicBezTo>
                      <a:pt x="105" y="69"/>
                      <a:pt x="104" y="56"/>
                      <a:pt x="100" y="44"/>
                    </a:cubicBezTo>
                    <a:cubicBezTo>
                      <a:pt x="96" y="32"/>
                      <a:pt x="89" y="20"/>
                      <a:pt x="78" y="14"/>
                    </a:cubicBezTo>
                    <a:cubicBezTo>
                      <a:pt x="56" y="0"/>
                      <a:pt x="25" y="12"/>
                      <a:pt x="0" y="1"/>
                    </a:cubicBezTo>
                    <a:cubicBezTo>
                      <a:pt x="1" y="15"/>
                      <a:pt x="3" y="28"/>
                      <a:pt x="8" y="41"/>
                    </a:cubicBezTo>
                    <a:cubicBezTo>
                      <a:pt x="13" y="53"/>
                      <a:pt x="21" y="65"/>
                      <a:pt x="31" y="73"/>
                    </a:cubicBezTo>
                    <a:close/>
                  </a:path>
                </a:pathLst>
              </a:custGeom>
              <a:solidFill>
                <a:srgbClr val="87BE0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5" name="Google Shape;415;p6"/>
              <p:cNvSpPr/>
              <p:nvPr/>
            </p:nvSpPr>
            <p:spPr>
              <a:xfrm>
                <a:off x="15298738" y="7226301"/>
                <a:ext cx="1563688" cy="1231900"/>
              </a:xfrm>
              <a:custGeom>
                <a:rect b="b" l="l" r="r" t="t"/>
                <a:pathLst>
                  <a:path extrusionOk="0" h="60" w="76">
                    <a:moveTo>
                      <a:pt x="27" y="29"/>
                    </a:moveTo>
                    <a:cubicBezTo>
                      <a:pt x="38" y="37"/>
                      <a:pt x="54" y="49"/>
                      <a:pt x="67" y="56"/>
                    </a:cubicBezTo>
                    <a:cubicBezTo>
                      <a:pt x="70" y="58"/>
                      <a:pt x="73" y="59"/>
                      <a:pt x="76" y="60"/>
                    </a:cubicBezTo>
                    <a:cubicBezTo>
                      <a:pt x="76" y="60"/>
                      <a:pt x="76" y="60"/>
                      <a:pt x="76" y="60"/>
                    </a:cubicBezTo>
                    <a:cubicBezTo>
                      <a:pt x="53" y="39"/>
                      <a:pt x="33" y="28"/>
                      <a:pt x="0" y="0"/>
                    </a:cubicBezTo>
                    <a:cubicBezTo>
                      <a:pt x="6" y="12"/>
                      <a:pt x="17" y="21"/>
                      <a:pt x="27" y="29"/>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6" name="Google Shape;416;p6"/>
              <p:cNvSpPr/>
              <p:nvPr/>
            </p:nvSpPr>
            <p:spPr>
              <a:xfrm>
                <a:off x="16430626" y="7493001"/>
                <a:ext cx="204788" cy="801688"/>
              </a:xfrm>
              <a:custGeom>
                <a:rect b="b" l="l" r="r" t="t"/>
                <a:pathLst>
                  <a:path extrusionOk="0" h="39" w="10">
                    <a:moveTo>
                      <a:pt x="10" y="39"/>
                    </a:moveTo>
                    <a:cubicBezTo>
                      <a:pt x="7" y="27"/>
                      <a:pt x="2" y="13"/>
                      <a:pt x="2" y="0"/>
                    </a:cubicBezTo>
                    <a:cubicBezTo>
                      <a:pt x="0" y="12"/>
                      <a:pt x="2" y="25"/>
                      <a:pt x="4" y="37"/>
                    </a:cubicBezTo>
                    <a:cubicBezTo>
                      <a:pt x="5" y="38"/>
                      <a:pt x="9" y="39"/>
                      <a:pt x="10" y="39"/>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7" name="Google Shape;417;p6"/>
              <p:cNvSpPr/>
              <p:nvPr/>
            </p:nvSpPr>
            <p:spPr>
              <a:xfrm>
                <a:off x="15998826" y="7307263"/>
                <a:ext cx="204788" cy="658813"/>
              </a:xfrm>
              <a:custGeom>
                <a:rect b="b" l="l" r="r" t="t"/>
                <a:pathLst>
                  <a:path extrusionOk="0" h="32" w="10">
                    <a:moveTo>
                      <a:pt x="3" y="0"/>
                    </a:moveTo>
                    <a:cubicBezTo>
                      <a:pt x="0" y="8"/>
                      <a:pt x="2" y="17"/>
                      <a:pt x="5" y="30"/>
                    </a:cubicBezTo>
                    <a:cubicBezTo>
                      <a:pt x="7" y="32"/>
                      <a:pt x="10" y="32"/>
                      <a:pt x="10" y="32"/>
                    </a:cubicBezTo>
                    <a:cubicBezTo>
                      <a:pt x="5" y="20"/>
                      <a:pt x="5" y="12"/>
                      <a:pt x="3"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8" name="Google Shape;418;p6"/>
              <p:cNvSpPr/>
              <p:nvPr/>
            </p:nvSpPr>
            <p:spPr>
              <a:xfrm>
                <a:off x="15647988" y="7205663"/>
                <a:ext cx="165100" cy="471488"/>
              </a:xfrm>
              <a:custGeom>
                <a:rect b="b" l="l" r="r" t="t"/>
                <a:pathLst>
                  <a:path extrusionOk="0" h="23" w="8">
                    <a:moveTo>
                      <a:pt x="1" y="0"/>
                    </a:moveTo>
                    <a:cubicBezTo>
                      <a:pt x="0" y="6"/>
                      <a:pt x="3" y="19"/>
                      <a:pt x="3" y="20"/>
                    </a:cubicBezTo>
                    <a:cubicBezTo>
                      <a:pt x="4" y="23"/>
                      <a:pt x="5" y="21"/>
                      <a:pt x="8" y="23"/>
                    </a:cubicBezTo>
                    <a:cubicBezTo>
                      <a:pt x="5" y="15"/>
                      <a:pt x="3" y="7"/>
                      <a:pt x="1"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19" name="Google Shape;419;p6"/>
              <p:cNvSpPr/>
              <p:nvPr/>
            </p:nvSpPr>
            <p:spPr>
              <a:xfrm>
                <a:off x="15114588" y="7616826"/>
                <a:ext cx="677863" cy="122238"/>
              </a:xfrm>
              <a:custGeom>
                <a:rect b="b" l="l" r="r" t="t"/>
                <a:pathLst>
                  <a:path extrusionOk="0" h="6" w="33">
                    <a:moveTo>
                      <a:pt x="29" y="0"/>
                    </a:moveTo>
                    <a:cubicBezTo>
                      <a:pt x="18" y="1"/>
                      <a:pt x="12" y="2"/>
                      <a:pt x="0" y="0"/>
                    </a:cubicBezTo>
                    <a:cubicBezTo>
                      <a:pt x="9" y="6"/>
                      <a:pt x="21" y="6"/>
                      <a:pt x="32" y="5"/>
                    </a:cubicBezTo>
                    <a:cubicBezTo>
                      <a:pt x="32" y="5"/>
                      <a:pt x="32" y="4"/>
                      <a:pt x="33" y="4"/>
                    </a:cubicBezTo>
                    <a:cubicBezTo>
                      <a:pt x="31" y="3"/>
                      <a:pt x="30" y="2"/>
                      <a:pt x="29" y="0"/>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20" name="Google Shape;420;p6"/>
              <p:cNvSpPr/>
              <p:nvPr/>
            </p:nvSpPr>
            <p:spPr>
              <a:xfrm>
                <a:off x="15401926" y="7945438"/>
                <a:ext cx="842963" cy="142875"/>
              </a:xfrm>
              <a:custGeom>
                <a:rect b="b" l="l" r="r" t="t"/>
                <a:pathLst>
                  <a:path extrusionOk="0" h="7" w="41">
                    <a:moveTo>
                      <a:pt x="31" y="1"/>
                    </a:moveTo>
                    <a:cubicBezTo>
                      <a:pt x="20" y="2"/>
                      <a:pt x="10" y="1"/>
                      <a:pt x="0" y="0"/>
                    </a:cubicBezTo>
                    <a:cubicBezTo>
                      <a:pt x="5" y="3"/>
                      <a:pt x="12" y="5"/>
                      <a:pt x="19" y="6"/>
                    </a:cubicBezTo>
                    <a:cubicBezTo>
                      <a:pt x="26" y="7"/>
                      <a:pt x="33" y="6"/>
                      <a:pt x="40" y="6"/>
                    </a:cubicBezTo>
                    <a:cubicBezTo>
                      <a:pt x="41" y="4"/>
                      <a:pt x="39" y="2"/>
                      <a:pt x="37" y="1"/>
                    </a:cubicBezTo>
                    <a:cubicBezTo>
                      <a:pt x="35" y="0"/>
                      <a:pt x="33" y="0"/>
                      <a:pt x="31" y="1"/>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21" name="Google Shape;421;p6"/>
              <p:cNvSpPr/>
              <p:nvPr/>
            </p:nvSpPr>
            <p:spPr>
              <a:xfrm>
                <a:off x="15668626" y="8232776"/>
                <a:ext cx="966788" cy="184150"/>
              </a:xfrm>
              <a:custGeom>
                <a:rect b="b" l="l" r="r" t="t"/>
                <a:pathLst>
                  <a:path extrusionOk="0" h="9" w="47">
                    <a:moveTo>
                      <a:pt x="45" y="4"/>
                    </a:moveTo>
                    <a:cubicBezTo>
                      <a:pt x="46" y="4"/>
                      <a:pt x="47" y="4"/>
                      <a:pt x="47" y="3"/>
                    </a:cubicBezTo>
                    <a:cubicBezTo>
                      <a:pt x="47" y="2"/>
                      <a:pt x="47" y="1"/>
                      <a:pt x="46" y="1"/>
                    </a:cubicBezTo>
                    <a:cubicBezTo>
                      <a:pt x="45" y="0"/>
                      <a:pt x="44" y="0"/>
                      <a:pt x="43" y="0"/>
                    </a:cubicBezTo>
                    <a:cubicBezTo>
                      <a:pt x="27" y="4"/>
                      <a:pt x="14" y="3"/>
                      <a:pt x="0" y="2"/>
                    </a:cubicBezTo>
                    <a:cubicBezTo>
                      <a:pt x="15" y="8"/>
                      <a:pt x="31" y="9"/>
                      <a:pt x="45" y="4"/>
                    </a:cubicBezTo>
                    <a:close/>
                  </a:path>
                </a:pathLst>
              </a:custGeom>
              <a:solidFill>
                <a:srgbClr val="ADD250"/>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sp>
            <p:nvSpPr>
              <p:cNvPr id="422" name="Google Shape;422;p6"/>
              <p:cNvSpPr/>
              <p:nvPr/>
            </p:nvSpPr>
            <p:spPr>
              <a:xfrm>
                <a:off x="15957551" y="10472738"/>
                <a:ext cx="3495675" cy="1498600"/>
              </a:xfrm>
              <a:custGeom>
                <a:rect b="b" l="l" r="r" t="t"/>
                <a:pathLst>
                  <a:path extrusionOk="0" h="73" w="170">
                    <a:moveTo>
                      <a:pt x="0" y="47"/>
                    </a:moveTo>
                    <a:cubicBezTo>
                      <a:pt x="18" y="18"/>
                      <a:pt x="51" y="0"/>
                      <a:pt x="85" y="0"/>
                    </a:cubicBezTo>
                    <a:cubicBezTo>
                      <a:pt x="119" y="1"/>
                      <a:pt x="152" y="19"/>
                      <a:pt x="170" y="47"/>
                    </a:cubicBezTo>
                    <a:cubicBezTo>
                      <a:pt x="146" y="65"/>
                      <a:pt x="115" y="73"/>
                      <a:pt x="85" y="72"/>
                    </a:cubicBezTo>
                    <a:cubicBezTo>
                      <a:pt x="55" y="71"/>
                      <a:pt x="26" y="61"/>
                      <a:pt x="0" y="47"/>
                    </a:cubicBezTo>
                    <a:close/>
                  </a:path>
                </a:pathLst>
              </a:custGeom>
              <a:solidFill>
                <a:srgbClr val="9CDBBC"/>
              </a:solidFill>
              <a:ln>
                <a:noFill/>
              </a:ln>
            </p:spPr>
            <p:txBody>
              <a:bodyPr anchorCtr="0" anchor="t" bIns="24375" lIns="48750" spcFirstLastPara="1" rIns="48750" wrap="square" tIns="24375">
                <a:noAutofit/>
              </a:bodyPr>
              <a:lstStyle/>
              <a:p>
                <a:pPr indent="0" lvl="0" marL="0" marR="0" rtl="0" algn="l">
                  <a:spcBef>
                    <a:spcPts val="0"/>
                  </a:spcBef>
                  <a:spcAft>
                    <a:spcPts val="0"/>
                  </a:spcAft>
                  <a:buNone/>
                </a:pPr>
                <a:r>
                  <a:t/>
                </a:r>
                <a:endParaRPr sz="1920">
                  <a:solidFill>
                    <a:srgbClr val="FFFFFF"/>
                  </a:solidFill>
                  <a:latin typeface="Arial"/>
                  <a:ea typeface="Arial"/>
                  <a:cs typeface="Arial"/>
                  <a:sym typeface="Arial"/>
                </a:endParaRPr>
              </a:p>
            </p:txBody>
          </p:sp>
        </p:grpSp>
      </p:grpSp>
      <p:sp>
        <p:nvSpPr>
          <p:cNvPr id="423" name="Google Shape;423;p6"/>
          <p:cNvSpPr txBox="1"/>
          <p:nvPr/>
        </p:nvSpPr>
        <p:spPr>
          <a:xfrm>
            <a:off x="926233" y="5602630"/>
            <a:ext cx="2651636" cy="935637"/>
          </a:xfrm>
          <a:prstGeom prst="rect">
            <a:avLst/>
          </a:prstGeom>
          <a:noFill/>
          <a:ln>
            <a:noFill/>
          </a:ln>
        </p:spPr>
        <p:txBody>
          <a:bodyPr anchorCtr="0" anchor="t" bIns="48750" lIns="97525" spcFirstLastPara="1" rIns="97525" wrap="square" tIns="48750">
            <a:spAutoFit/>
          </a:bodyPr>
          <a:lstStyle/>
          <a:p>
            <a:pPr indent="0" lvl="0" marL="0" marR="0" rtl="0" algn="l">
              <a:spcBef>
                <a:spcPts val="0"/>
              </a:spcBef>
              <a:spcAft>
                <a:spcPts val="0"/>
              </a:spcAft>
              <a:buNone/>
            </a:pPr>
            <a:r>
              <a:rPr b="1" lang="en-US" sz="1600">
                <a:solidFill>
                  <a:srgbClr val="FFFFFF"/>
                </a:solidFill>
                <a:latin typeface="Arial"/>
                <a:ea typeface="Arial"/>
                <a:cs typeface="Arial"/>
                <a:sym typeface="Arial"/>
              </a:rPr>
              <a:t>Short-term: gauge</a:t>
            </a:r>
            <a:endParaRPr b="1" sz="1600">
              <a:solidFill>
                <a:srgbClr val="FFFFFF"/>
              </a:solidFill>
              <a:latin typeface="Arial"/>
              <a:ea typeface="Arial"/>
              <a:cs typeface="Arial"/>
              <a:sym typeface="Arial"/>
            </a:endParaRPr>
          </a:p>
          <a:p>
            <a:pPr indent="0" lvl="0" marL="0" marR="0" rtl="0" algn="l">
              <a:spcBef>
                <a:spcPts val="0"/>
              </a:spcBef>
              <a:spcAft>
                <a:spcPts val="0"/>
              </a:spcAft>
              <a:buNone/>
            </a:pPr>
            <a:r>
              <a:rPr lang="en-US" sz="1280">
                <a:solidFill>
                  <a:srgbClr val="FFFFFF"/>
                </a:solidFill>
                <a:latin typeface="Arial"/>
                <a:ea typeface="Arial"/>
                <a:cs typeface="Arial"/>
                <a:sym typeface="Arial"/>
              </a:rPr>
              <a:t>Monthly updated ranking allows customers to explore many new high-quality beauty products</a:t>
            </a:r>
            <a:endParaRPr/>
          </a:p>
        </p:txBody>
      </p:sp>
      <p:sp>
        <p:nvSpPr>
          <p:cNvPr id="424" name="Google Shape;424;p6"/>
          <p:cNvSpPr txBox="1"/>
          <p:nvPr/>
        </p:nvSpPr>
        <p:spPr>
          <a:xfrm>
            <a:off x="9516404" y="3806903"/>
            <a:ext cx="2418922" cy="1132614"/>
          </a:xfrm>
          <a:prstGeom prst="rect">
            <a:avLst/>
          </a:prstGeom>
          <a:noFill/>
          <a:ln>
            <a:noFill/>
          </a:ln>
        </p:spPr>
        <p:txBody>
          <a:bodyPr anchorCtr="0" anchor="t" bIns="48750" lIns="97525" spcFirstLastPara="1" rIns="97525" wrap="square" tIns="48750">
            <a:spAutoFit/>
          </a:bodyPr>
          <a:lstStyle/>
          <a:p>
            <a:pPr indent="0" lvl="0" marL="0" marR="0" rtl="0" algn="l">
              <a:spcBef>
                <a:spcPts val="0"/>
              </a:spcBef>
              <a:spcAft>
                <a:spcPts val="0"/>
              </a:spcAft>
              <a:buNone/>
            </a:pPr>
            <a:r>
              <a:rPr b="1" lang="en-US" sz="1600">
                <a:solidFill>
                  <a:srgbClr val="19252F"/>
                </a:solidFill>
                <a:latin typeface="Arial"/>
                <a:ea typeface="Arial"/>
                <a:cs typeface="Arial"/>
                <a:sym typeface="Arial"/>
              </a:rPr>
              <a:t>User-driven innovation</a:t>
            </a:r>
            <a:endParaRPr b="1" sz="1600">
              <a:solidFill>
                <a:srgbClr val="19252F"/>
              </a:solidFill>
              <a:latin typeface="Arial"/>
              <a:ea typeface="Arial"/>
              <a:cs typeface="Arial"/>
              <a:sym typeface="Arial"/>
            </a:endParaRPr>
          </a:p>
          <a:p>
            <a:pPr indent="0" lvl="0" marL="0" marR="0" rtl="0" algn="l">
              <a:spcBef>
                <a:spcPts val="0"/>
              </a:spcBef>
              <a:spcAft>
                <a:spcPts val="0"/>
              </a:spcAft>
              <a:buNone/>
            </a:pPr>
            <a:r>
              <a:rPr lang="en-US" sz="1280">
                <a:solidFill>
                  <a:srgbClr val="BFBFBF"/>
                </a:solidFill>
                <a:latin typeface="Arial"/>
                <a:ea typeface="Arial"/>
                <a:cs typeface="Arial"/>
                <a:sym typeface="Arial"/>
              </a:rPr>
              <a:t>Focus on R&amp;D and brand collaborations to fill the gaps of customer needs &amp; product offerings</a:t>
            </a:r>
            <a:endParaRPr/>
          </a:p>
        </p:txBody>
      </p:sp>
      <p:sp>
        <p:nvSpPr>
          <p:cNvPr id="425" name="Google Shape;425;p6"/>
          <p:cNvSpPr txBox="1"/>
          <p:nvPr/>
        </p:nvSpPr>
        <p:spPr>
          <a:xfrm>
            <a:off x="6195616" y="3858871"/>
            <a:ext cx="2211571" cy="1181858"/>
          </a:xfrm>
          <a:prstGeom prst="rect">
            <a:avLst/>
          </a:prstGeom>
          <a:noFill/>
          <a:ln>
            <a:noFill/>
          </a:ln>
        </p:spPr>
        <p:txBody>
          <a:bodyPr anchorCtr="0" anchor="t" bIns="48750" lIns="97525" spcFirstLastPara="1" rIns="97525" wrap="square" tIns="48750">
            <a:spAutoFit/>
          </a:bodyPr>
          <a:lstStyle/>
          <a:p>
            <a:pPr indent="0" lvl="0" marL="0" marR="0" rtl="0" algn="l">
              <a:spcBef>
                <a:spcPts val="0"/>
              </a:spcBef>
              <a:spcAft>
                <a:spcPts val="0"/>
              </a:spcAft>
              <a:buNone/>
            </a:pPr>
            <a:r>
              <a:rPr b="1" lang="en-US" sz="1600">
                <a:solidFill>
                  <a:srgbClr val="19252F"/>
                </a:solidFill>
                <a:latin typeface="Arial"/>
                <a:ea typeface="Arial"/>
                <a:cs typeface="Arial"/>
                <a:sym typeface="Arial"/>
              </a:rPr>
              <a:t>Targeted products purchase guide</a:t>
            </a:r>
            <a:endParaRPr b="1" sz="1600">
              <a:solidFill>
                <a:srgbClr val="19252F"/>
              </a:solidFill>
              <a:latin typeface="Arial"/>
              <a:ea typeface="Arial"/>
              <a:cs typeface="Arial"/>
              <a:sym typeface="Arial"/>
            </a:endParaRPr>
          </a:p>
          <a:p>
            <a:pPr indent="0" lvl="0" marL="0" marR="0" rtl="0" algn="l">
              <a:spcBef>
                <a:spcPts val="0"/>
              </a:spcBef>
              <a:spcAft>
                <a:spcPts val="0"/>
              </a:spcAft>
              <a:buNone/>
            </a:pPr>
            <a:r>
              <a:rPr lang="en-US" sz="1280">
                <a:solidFill>
                  <a:srgbClr val="BFBFBF"/>
                </a:solidFill>
                <a:latin typeface="Arial"/>
                <a:ea typeface="Arial"/>
                <a:cs typeface="Arial"/>
                <a:sym typeface="Arial"/>
              </a:rPr>
              <a:t>Educate customers to select right products for their skin daily</a:t>
            </a:r>
            <a:endParaRPr/>
          </a:p>
        </p:txBody>
      </p:sp>
      <p:sp>
        <p:nvSpPr>
          <p:cNvPr id="426" name="Google Shape;426;p6"/>
          <p:cNvSpPr txBox="1"/>
          <p:nvPr/>
        </p:nvSpPr>
        <p:spPr>
          <a:xfrm>
            <a:off x="2010658" y="4369155"/>
            <a:ext cx="2189700" cy="985200"/>
          </a:xfrm>
          <a:prstGeom prst="rect">
            <a:avLst/>
          </a:prstGeom>
          <a:noFill/>
          <a:ln>
            <a:noFill/>
          </a:ln>
        </p:spPr>
        <p:txBody>
          <a:bodyPr anchorCtr="0" anchor="t" bIns="48750" lIns="97525" spcFirstLastPara="1" rIns="97525" wrap="square" tIns="48750">
            <a:spAutoFit/>
          </a:bodyPr>
          <a:lstStyle/>
          <a:p>
            <a:pPr indent="0" lvl="0" marL="0" marR="0" rtl="0" algn="l">
              <a:spcBef>
                <a:spcPts val="0"/>
              </a:spcBef>
              <a:spcAft>
                <a:spcPts val="0"/>
              </a:spcAft>
              <a:buNone/>
            </a:pPr>
            <a:r>
              <a:rPr b="1" lang="en-US" sz="1600">
                <a:solidFill>
                  <a:srgbClr val="19252F"/>
                </a:solidFill>
                <a:latin typeface="Arial"/>
                <a:ea typeface="Arial"/>
                <a:cs typeface="Arial"/>
                <a:sym typeface="Arial"/>
              </a:rPr>
              <a:t>Review-based best </a:t>
            </a:r>
            <a:r>
              <a:rPr b="1" lang="en-US" sz="1600">
                <a:solidFill>
                  <a:srgbClr val="19252F"/>
                </a:solidFill>
              </a:rPr>
              <a:t>skincare</a:t>
            </a:r>
            <a:r>
              <a:rPr b="1" lang="en-US" sz="1600">
                <a:solidFill>
                  <a:srgbClr val="19252F"/>
                </a:solidFill>
                <a:latin typeface="Arial"/>
                <a:ea typeface="Arial"/>
                <a:cs typeface="Arial"/>
                <a:sym typeface="Arial"/>
              </a:rPr>
              <a:t> awards</a:t>
            </a:r>
            <a:endParaRPr b="1" sz="1600">
              <a:solidFill>
                <a:srgbClr val="19252F"/>
              </a:solidFill>
              <a:latin typeface="Arial"/>
              <a:ea typeface="Arial"/>
              <a:cs typeface="Arial"/>
              <a:sym typeface="Arial"/>
            </a:endParaRPr>
          </a:p>
          <a:p>
            <a:pPr indent="0" lvl="0" marL="0" marR="0" rtl="0" algn="l">
              <a:spcBef>
                <a:spcPts val="0"/>
              </a:spcBef>
              <a:spcAft>
                <a:spcPts val="0"/>
              </a:spcAft>
              <a:buNone/>
            </a:pPr>
            <a:r>
              <a:rPr lang="en-US" sz="1280">
                <a:solidFill>
                  <a:srgbClr val="BFBFBF"/>
                </a:solidFill>
                <a:latin typeface="Arial"/>
                <a:ea typeface="Arial"/>
                <a:cs typeface="Arial"/>
                <a:sym typeface="Arial"/>
              </a:rPr>
              <a:t>Be the most trusted beauty blog and set the trends</a:t>
            </a:r>
            <a:endParaRPr/>
          </a:p>
        </p:txBody>
      </p:sp>
      <p:sp>
        <p:nvSpPr>
          <p:cNvPr id="427" name="Google Shape;427;p6"/>
          <p:cNvSpPr txBox="1"/>
          <p:nvPr/>
        </p:nvSpPr>
        <p:spPr>
          <a:xfrm>
            <a:off x="4795963" y="5185960"/>
            <a:ext cx="2651636" cy="1132614"/>
          </a:xfrm>
          <a:prstGeom prst="rect">
            <a:avLst/>
          </a:prstGeom>
          <a:noFill/>
          <a:ln>
            <a:noFill/>
          </a:ln>
        </p:spPr>
        <p:txBody>
          <a:bodyPr anchorCtr="0" anchor="t" bIns="48750" lIns="97525" spcFirstLastPara="1" rIns="97525" wrap="square" tIns="48750">
            <a:spAutoFit/>
          </a:bodyPr>
          <a:lstStyle/>
          <a:p>
            <a:pPr indent="0" lvl="0" marL="0" marR="0" rtl="0" algn="l">
              <a:spcBef>
                <a:spcPts val="0"/>
              </a:spcBef>
              <a:spcAft>
                <a:spcPts val="0"/>
              </a:spcAft>
              <a:buNone/>
            </a:pPr>
            <a:r>
              <a:rPr b="1" lang="en-US" sz="1600">
                <a:solidFill>
                  <a:srgbClr val="FFFFFF"/>
                </a:solidFill>
                <a:latin typeface="Arial"/>
                <a:ea typeface="Arial"/>
                <a:cs typeface="Arial"/>
                <a:sym typeface="Arial"/>
              </a:rPr>
              <a:t>Medium-term: nurture</a:t>
            </a:r>
            <a:endParaRPr b="1" sz="1600">
              <a:solidFill>
                <a:srgbClr val="FFFFFF"/>
              </a:solidFill>
              <a:latin typeface="Arial"/>
              <a:ea typeface="Arial"/>
              <a:cs typeface="Arial"/>
              <a:sym typeface="Arial"/>
            </a:endParaRPr>
          </a:p>
          <a:p>
            <a:pPr indent="0" lvl="0" marL="0" marR="0" rtl="0" algn="l">
              <a:spcBef>
                <a:spcPts val="0"/>
              </a:spcBef>
              <a:spcAft>
                <a:spcPts val="0"/>
              </a:spcAft>
              <a:buNone/>
            </a:pPr>
            <a:r>
              <a:rPr lang="en-US" sz="1280">
                <a:solidFill>
                  <a:srgbClr val="FFFFFF"/>
                </a:solidFill>
                <a:latin typeface="Arial"/>
                <a:ea typeface="Arial"/>
                <a:cs typeface="Arial"/>
                <a:sym typeface="Arial"/>
              </a:rPr>
              <a:t>Recommend the right alternatives / bundles products not only based on purchase history but also preferences from user reviews</a:t>
            </a:r>
            <a:endParaRPr/>
          </a:p>
        </p:txBody>
      </p:sp>
      <p:sp>
        <p:nvSpPr>
          <p:cNvPr id="428" name="Google Shape;428;p6"/>
          <p:cNvSpPr txBox="1"/>
          <p:nvPr/>
        </p:nvSpPr>
        <p:spPr>
          <a:xfrm>
            <a:off x="7984846" y="5274183"/>
            <a:ext cx="3421073" cy="935637"/>
          </a:xfrm>
          <a:prstGeom prst="rect">
            <a:avLst/>
          </a:prstGeom>
          <a:noFill/>
          <a:ln>
            <a:noFill/>
          </a:ln>
        </p:spPr>
        <p:txBody>
          <a:bodyPr anchorCtr="0" anchor="t" bIns="48750" lIns="97525" spcFirstLastPara="1" rIns="97525" wrap="square" tIns="48750">
            <a:spAutoFit/>
          </a:bodyPr>
          <a:lstStyle/>
          <a:p>
            <a:pPr indent="0" lvl="0" marL="0" marR="0" rtl="0" algn="l">
              <a:spcBef>
                <a:spcPts val="0"/>
              </a:spcBef>
              <a:spcAft>
                <a:spcPts val="0"/>
              </a:spcAft>
              <a:buNone/>
            </a:pPr>
            <a:r>
              <a:rPr b="1" lang="en-US" sz="1600">
                <a:solidFill>
                  <a:srgbClr val="FFFFFF"/>
                </a:solidFill>
                <a:latin typeface="Arial"/>
                <a:ea typeface="Arial"/>
                <a:cs typeface="Arial"/>
                <a:sym typeface="Arial"/>
              </a:rPr>
              <a:t>Long-term: expand</a:t>
            </a:r>
            <a:endParaRPr b="1" sz="1600">
              <a:solidFill>
                <a:srgbClr val="FFFFFF"/>
              </a:solidFill>
              <a:latin typeface="Arial"/>
              <a:ea typeface="Arial"/>
              <a:cs typeface="Arial"/>
              <a:sym typeface="Arial"/>
            </a:endParaRPr>
          </a:p>
          <a:p>
            <a:pPr indent="0" lvl="0" marL="0" marR="0" rtl="0" algn="l">
              <a:spcBef>
                <a:spcPts val="0"/>
              </a:spcBef>
              <a:spcAft>
                <a:spcPts val="0"/>
              </a:spcAft>
              <a:buNone/>
            </a:pPr>
            <a:r>
              <a:rPr lang="en-US" sz="1280">
                <a:solidFill>
                  <a:srgbClr val="FFFFFF"/>
                </a:solidFill>
                <a:latin typeface="Arial"/>
                <a:ea typeface="Arial"/>
                <a:cs typeface="Arial"/>
                <a:sym typeface="Arial"/>
              </a:rPr>
              <a:t>Enjoy product options tailored for our needs and co-create beauty trends for the common good of all beings and our planet</a:t>
            </a:r>
            <a:endParaRPr/>
          </a:p>
        </p:txBody>
      </p:sp>
      <p:sp>
        <p:nvSpPr>
          <p:cNvPr id="429" name="Google Shape;429;p6"/>
          <p:cNvSpPr txBox="1"/>
          <p:nvPr/>
        </p:nvSpPr>
        <p:spPr>
          <a:xfrm>
            <a:off x="422031" y="1034257"/>
            <a:ext cx="111313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With text analytics as an enabler, we can formulate a customer centric marketing strategy for Sephora in three phases.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1505418f3e_2_103"/>
          <p:cNvSpPr/>
          <p:nvPr/>
        </p:nvSpPr>
        <p:spPr>
          <a:xfrm>
            <a:off x="1" y="0"/>
            <a:ext cx="12192000" cy="6858000"/>
          </a:xfrm>
          <a:prstGeom prst="rect">
            <a:avLst/>
          </a:prstGeom>
          <a:solidFill>
            <a:srgbClr val="9CDBBC">
              <a:alpha val="7804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6" name="Google Shape;436;g11505418f3e_2_103"/>
          <p:cNvSpPr txBox="1"/>
          <p:nvPr>
            <p:ph type="title"/>
          </p:nvPr>
        </p:nvSpPr>
        <p:spPr>
          <a:xfrm>
            <a:off x="786331" y="2741684"/>
            <a:ext cx="10515600" cy="827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000"/>
              <a:buNone/>
            </a:pPr>
            <a:r>
              <a:rPr lang="en-US" sz="4000">
                <a:latin typeface="Verdana"/>
                <a:ea typeface="Verdana"/>
                <a:cs typeface="Verdana"/>
                <a:sym typeface="Verdana"/>
              </a:rPr>
              <a:t>Thank You</a:t>
            </a:r>
            <a:endParaRPr>
              <a:solidFill>
                <a:srgbClr val="DD0D32"/>
              </a:solidFill>
              <a:latin typeface="Verdana"/>
              <a:ea typeface="Verdana"/>
              <a:cs typeface="Verdana"/>
              <a:sym typeface="Verda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1505418f3e_2_63"/>
          <p:cNvSpPr txBox="1"/>
          <p:nvPr>
            <p:ph type="title"/>
          </p:nvPr>
        </p:nvSpPr>
        <p:spPr>
          <a:xfrm>
            <a:off x="422031" y="220284"/>
            <a:ext cx="10515600" cy="827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sz="3800">
                <a:latin typeface="Verdana"/>
                <a:ea typeface="Verdana"/>
                <a:cs typeface="Verdana"/>
                <a:sym typeface="Verdana"/>
              </a:rPr>
              <a:t>Appendix -</a:t>
            </a:r>
            <a:r>
              <a:rPr lang="en-US" sz="3800">
                <a:solidFill>
                  <a:srgbClr val="DD0D32"/>
                </a:solidFill>
                <a:latin typeface="Verdana"/>
                <a:ea typeface="Verdana"/>
                <a:cs typeface="Verdana"/>
                <a:sym typeface="Verdana"/>
              </a:rPr>
              <a:t> Sentiment Analysis</a:t>
            </a:r>
            <a:endParaRPr sz="3800">
              <a:solidFill>
                <a:srgbClr val="DD0D32"/>
              </a:solidFill>
              <a:latin typeface="Verdana"/>
              <a:ea typeface="Verdana"/>
              <a:cs typeface="Verdana"/>
              <a:sym typeface="Verdana"/>
            </a:endParaRPr>
          </a:p>
        </p:txBody>
      </p:sp>
      <p:pic>
        <p:nvPicPr>
          <p:cNvPr id="443" name="Google Shape;443;g11505418f3e_2_63"/>
          <p:cNvPicPr preferRelativeResize="0"/>
          <p:nvPr/>
        </p:nvPicPr>
        <p:blipFill>
          <a:blip r:embed="rId3">
            <a:alphaModFix/>
          </a:blip>
          <a:stretch>
            <a:fillRect/>
          </a:stretch>
        </p:blipFill>
        <p:spPr>
          <a:xfrm>
            <a:off x="422031" y="1162112"/>
            <a:ext cx="8356224" cy="5408175"/>
          </a:xfrm>
          <a:prstGeom prst="rect">
            <a:avLst/>
          </a:prstGeom>
          <a:noFill/>
          <a:ln>
            <a:noFill/>
          </a:ln>
        </p:spPr>
      </p:pic>
      <p:sp>
        <p:nvSpPr>
          <p:cNvPr id="444" name="Google Shape;444;g11505418f3e_2_63"/>
          <p:cNvSpPr txBox="1"/>
          <p:nvPr/>
        </p:nvSpPr>
        <p:spPr>
          <a:xfrm>
            <a:off x="10937625" y="663200"/>
            <a:ext cx="1211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u="sng">
                <a:solidFill>
                  <a:schemeClr val="hlink"/>
                </a:solidFill>
                <a:hlinkClick action="ppaction://hlinksldjump" r:id="rId4"/>
              </a:rPr>
              <a:t>back to slide</a:t>
            </a:r>
            <a:endParaRPr sz="1200">
              <a:solidFill>
                <a:srgbClr val="1A1A1A"/>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g11505418f3e_2_110"/>
          <p:cNvSpPr txBox="1"/>
          <p:nvPr>
            <p:ph type="title"/>
          </p:nvPr>
        </p:nvSpPr>
        <p:spPr>
          <a:xfrm>
            <a:off x="422031" y="220284"/>
            <a:ext cx="10515600" cy="827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000"/>
              <a:buNone/>
            </a:pPr>
            <a:r>
              <a:rPr lang="en-US" sz="3800">
                <a:latin typeface="Verdana"/>
                <a:ea typeface="Verdana"/>
                <a:cs typeface="Verdana"/>
                <a:sym typeface="Verdana"/>
              </a:rPr>
              <a:t>Appendix -</a:t>
            </a:r>
            <a:r>
              <a:rPr lang="en-US" sz="3800">
                <a:solidFill>
                  <a:srgbClr val="DD0D32"/>
                </a:solidFill>
                <a:latin typeface="Verdana"/>
                <a:ea typeface="Verdana"/>
                <a:cs typeface="Verdana"/>
                <a:sym typeface="Verdana"/>
              </a:rPr>
              <a:t> Topic Modelling</a:t>
            </a:r>
            <a:endParaRPr sz="3800">
              <a:solidFill>
                <a:srgbClr val="DD0D32"/>
              </a:solidFill>
              <a:latin typeface="Verdana"/>
              <a:ea typeface="Verdana"/>
              <a:cs typeface="Verdana"/>
              <a:sym typeface="Verdana"/>
            </a:endParaRPr>
          </a:p>
        </p:txBody>
      </p:sp>
      <p:pic>
        <p:nvPicPr>
          <p:cNvPr id="451" name="Google Shape;451;g11505418f3e_2_110"/>
          <p:cNvPicPr preferRelativeResize="0"/>
          <p:nvPr/>
        </p:nvPicPr>
        <p:blipFill>
          <a:blip r:embed="rId3">
            <a:alphaModFix/>
          </a:blip>
          <a:stretch>
            <a:fillRect/>
          </a:stretch>
        </p:blipFill>
        <p:spPr>
          <a:xfrm>
            <a:off x="735474" y="964674"/>
            <a:ext cx="7050950" cy="1331550"/>
          </a:xfrm>
          <a:prstGeom prst="rect">
            <a:avLst/>
          </a:prstGeom>
          <a:noFill/>
          <a:ln>
            <a:noFill/>
          </a:ln>
        </p:spPr>
      </p:pic>
      <p:pic>
        <p:nvPicPr>
          <p:cNvPr id="452" name="Google Shape;452;g11505418f3e_2_110"/>
          <p:cNvPicPr preferRelativeResize="0"/>
          <p:nvPr/>
        </p:nvPicPr>
        <p:blipFill>
          <a:blip r:embed="rId4">
            <a:alphaModFix/>
          </a:blip>
          <a:stretch>
            <a:fillRect/>
          </a:stretch>
        </p:blipFill>
        <p:spPr>
          <a:xfrm>
            <a:off x="735475" y="2460103"/>
            <a:ext cx="6503786" cy="3932076"/>
          </a:xfrm>
          <a:prstGeom prst="rect">
            <a:avLst/>
          </a:prstGeom>
          <a:noFill/>
          <a:ln cap="flat" cmpd="sng" w="9525">
            <a:solidFill>
              <a:schemeClr val="dk2"/>
            </a:solidFill>
            <a:prstDash val="solid"/>
            <a:round/>
            <a:headEnd len="sm" w="sm" type="none"/>
            <a:tailEnd len="sm" w="sm" type="none"/>
          </a:ln>
        </p:spPr>
      </p:pic>
      <p:pic>
        <p:nvPicPr>
          <p:cNvPr id="453" name="Google Shape;453;g11505418f3e_2_110"/>
          <p:cNvPicPr preferRelativeResize="0"/>
          <p:nvPr/>
        </p:nvPicPr>
        <p:blipFill>
          <a:blip r:embed="rId5">
            <a:alphaModFix/>
          </a:blip>
          <a:stretch>
            <a:fillRect/>
          </a:stretch>
        </p:blipFill>
        <p:spPr>
          <a:xfrm>
            <a:off x="5105021" y="3320830"/>
            <a:ext cx="6449102" cy="326572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2022-02-10T23:28:11Z</dcterms:created>
  <dc:creator>Chelsea Hon</dc:creator>
</cp:coreProperties>
</file>